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6.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8.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2.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3.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37.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8.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39.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4"/>
  </p:sldMasterIdLst>
  <p:notesMasterIdLst>
    <p:notesMasterId r:id="rId51"/>
  </p:notesMasterIdLst>
  <p:handoutMasterIdLst>
    <p:handoutMasterId r:id="rId52"/>
  </p:handoutMasterIdLst>
  <p:sldIdLst>
    <p:sldId id="256" r:id="rId5"/>
    <p:sldId id="517" r:id="rId6"/>
    <p:sldId id="261" r:id="rId7"/>
    <p:sldId id="518" r:id="rId8"/>
    <p:sldId id="519" r:id="rId9"/>
    <p:sldId id="520" r:id="rId10"/>
    <p:sldId id="521" r:id="rId11"/>
    <p:sldId id="522" r:id="rId12"/>
    <p:sldId id="267" r:id="rId13"/>
    <p:sldId id="314" r:id="rId14"/>
    <p:sldId id="268" r:id="rId15"/>
    <p:sldId id="523" r:id="rId16"/>
    <p:sldId id="270" r:id="rId17"/>
    <p:sldId id="271" r:id="rId18"/>
    <p:sldId id="272" r:id="rId19"/>
    <p:sldId id="516" r:id="rId20"/>
    <p:sldId id="525" r:id="rId21"/>
    <p:sldId id="524" r:id="rId22"/>
    <p:sldId id="275" r:id="rId23"/>
    <p:sldId id="277" r:id="rId24"/>
    <p:sldId id="278" r:id="rId25"/>
    <p:sldId id="526" r:id="rId26"/>
    <p:sldId id="527" r:id="rId27"/>
    <p:sldId id="528" r:id="rId28"/>
    <p:sldId id="529" r:id="rId29"/>
    <p:sldId id="283" r:id="rId30"/>
    <p:sldId id="284" r:id="rId31"/>
    <p:sldId id="316" r:id="rId32"/>
    <p:sldId id="285" r:id="rId33"/>
    <p:sldId id="286" r:id="rId34"/>
    <p:sldId id="287" r:id="rId35"/>
    <p:sldId id="289" r:id="rId36"/>
    <p:sldId id="530" r:id="rId37"/>
    <p:sldId id="531" r:id="rId38"/>
    <p:sldId id="311" r:id="rId39"/>
    <p:sldId id="310" r:id="rId40"/>
    <p:sldId id="292" r:id="rId41"/>
    <p:sldId id="293" r:id="rId42"/>
    <p:sldId id="294" r:id="rId43"/>
    <p:sldId id="533" r:id="rId44"/>
    <p:sldId id="312" r:id="rId45"/>
    <p:sldId id="296" r:id="rId46"/>
    <p:sldId id="313" r:id="rId47"/>
    <p:sldId id="534" r:id="rId48"/>
    <p:sldId id="532" r:id="rId49"/>
    <p:sldId id="535" r:id="rId50"/>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Aucoin, Shannon C" initials="ASC" lastIdx="47" clrIdx="1">
    <p:extLst>
      <p:ext uri="{19B8F6BF-5375-455C-9EA6-DF929625EA0E}">
        <p15:presenceInfo xmlns:p15="http://schemas.microsoft.com/office/powerpoint/2012/main" userId="S::shannon.aucoin@cengage.com::3f4e7fc1-6c2e-4059-b6c3-22af03bf749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78"/>
    <a:srgbClr val="006298"/>
    <a:srgbClr val="000000"/>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47" autoAdjust="0"/>
    <p:restoredTop sz="72222" autoAdjust="0"/>
  </p:normalViewPr>
  <p:slideViewPr>
    <p:cSldViewPr snapToGrid="0" snapToObjects="1">
      <p:cViewPr varScale="1">
        <p:scale>
          <a:sx n="74" d="100"/>
          <a:sy n="74" d="100"/>
        </p:scale>
        <p:origin x="1168" y="176"/>
      </p:cViewPr>
      <p:guideLst/>
    </p:cSldViewPr>
  </p:slideViewPr>
  <p:outlineViewPr>
    <p:cViewPr>
      <p:scale>
        <a:sx n="33" d="100"/>
        <a:sy n="33" d="100"/>
      </p:scale>
      <p:origin x="0" y="-20608"/>
    </p:cViewPr>
  </p:outlineViewPr>
  <p:notesTextViewPr>
    <p:cViewPr>
      <p:scale>
        <a:sx n="3" d="2"/>
        <a:sy n="3" d="2"/>
      </p:scale>
      <p:origin x="0" y="0"/>
    </p:cViewPr>
  </p:notesTextViewPr>
  <p:sorterViewPr>
    <p:cViewPr>
      <p:scale>
        <a:sx n="100" d="100"/>
        <a:sy n="100" d="100"/>
      </p:scale>
      <p:origin x="0" y="-7596"/>
    </p:cViewPr>
  </p:sorterViewPr>
  <p:notesViewPr>
    <p:cSldViewPr snapToGrid="0" snapToObjects="1">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commentAuthors" Target="commen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23E2F6-F113-174A-954B-A6B512AA9D9E}"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885810E5-AE4F-5C44-9DA4-750FAE3915EB}">
      <dgm:prSet phldrT="[Text]"/>
      <dgm:spPr/>
      <dgm:t>
        <a:bodyPr/>
        <a:lstStyle/>
        <a:p>
          <a:r>
            <a:rPr lang="en-US" dirty="0"/>
            <a:t>Similarities between the two sectors:</a:t>
          </a:r>
        </a:p>
      </dgm:t>
    </dgm:pt>
    <dgm:pt modelId="{8AF408AC-A2A7-A245-BDDB-D56BA5891766}" type="parTrans" cxnId="{1D5D5B95-6C73-FD40-AB34-FFE0E3B9DFD4}">
      <dgm:prSet/>
      <dgm:spPr/>
      <dgm:t>
        <a:bodyPr/>
        <a:lstStyle/>
        <a:p>
          <a:endParaRPr lang="en-US"/>
        </a:p>
      </dgm:t>
    </dgm:pt>
    <dgm:pt modelId="{8E88A29C-5BDC-C44C-8A2F-0E02CA386A66}" type="sibTrans" cxnId="{1D5D5B95-6C73-FD40-AB34-FFE0E3B9DFD4}">
      <dgm:prSet/>
      <dgm:spPr/>
      <dgm:t>
        <a:bodyPr/>
        <a:lstStyle/>
        <a:p>
          <a:endParaRPr lang="en-US"/>
        </a:p>
      </dgm:t>
    </dgm:pt>
    <dgm:pt modelId="{D1E9FD19-EBBB-1041-AB15-248C506204F7}">
      <dgm:prSet phldrT="[Text]"/>
      <dgm:spPr/>
      <dgm:t>
        <a:bodyPr/>
        <a:lstStyle/>
        <a:p>
          <a:r>
            <a:rPr lang="en-US" dirty="0"/>
            <a:t>Competition is present in both the government and market sectors.</a:t>
          </a:r>
        </a:p>
      </dgm:t>
    </dgm:pt>
    <dgm:pt modelId="{0AB28E49-41B1-BA49-9AE3-737E541A80E4}" type="parTrans" cxnId="{ECDF0D83-CEFF-B644-8566-77A0F5C0F0A3}">
      <dgm:prSet/>
      <dgm:spPr/>
      <dgm:t>
        <a:bodyPr/>
        <a:lstStyle/>
        <a:p>
          <a:endParaRPr lang="en-US"/>
        </a:p>
      </dgm:t>
    </dgm:pt>
    <dgm:pt modelId="{E89D7124-0965-F74B-9B6D-DBB65A25270E}" type="sibTrans" cxnId="{ECDF0D83-CEFF-B644-8566-77A0F5C0F0A3}">
      <dgm:prSet/>
      <dgm:spPr/>
      <dgm:t>
        <a:bodyPr/>
        <a:lstStyle/>
        <a:p>
          <a:endParaRPr lang="en-US"/>
        </a:p>
      </dgm:t>
    </dgm:pt>
    <dgm:pt modelId="{BED30C45-649C-F84F-A3D7-9A0F3C337DA3}">
      <dgm:prSet phldrT="[Text]"/>
      <dgm:spPr/>
      <dgm:t>
        <a:bodyPr/>
        <a:lstStyle/>
        <a:p>
          <a:r>
            <a:rPr lang="en-US" dirty="0"/>
            <a:t>Scarcity is present in both sectors. If the government uses resources to provide a good, those resources are unavailable for the production of other goods. This is true even if the good is provided free of charge to certain consumers.</a:t>
          </a:r>
        </a:p>
      </dgm:t>
    </dgm:pt>
    <dgm:pt modelId="{2587F953-232D-C149-BDAF-4C83BFD3337D}" type="parTrans" cxnId="{433AD3FF-681C-634C-B93D-902E37D36F47}">
      <dgm:prSet/>
      <dgm:spPr/>
      <dgm:t>
        <a:bodyPr/>
        <a:lstStyle/>
        <a:p>
          <a:endParaRPr lang="en-US"/>
        </a:p>
      </dgm:t>
    </dgm:pt>
    <dgm:pt modelId="{C73CCE08-5C7B-A049-AD15-C8FC7084FC13}" type="sibTrans" cxnId="{433AD3FF-681C-634C-B93D-902E37D36F47}">
      <dgm:prSet/>
      <dgm:spPr/>
      <dgm:t>
        <a:bodyPr/>
        <a:lstStyle/>
        <a:p>
          <a:endParaRPr lang="en-US"/>
        </a:p>
      </dgm:t>
    </dgm:pt>
    <dgm:pt modelId="{D3A289A0-059C-114C-B966-C26FF75E41F7}" type="pres">
      <dgm:prSet presAssocID="{4F23E2F6-F113-174A-954B-A6B512AA9D9E}" presName="linear" presStyleCnt="0">
        <dgm:presLayoutVars>
          <dgm:animLvl val="lvl"/>
          <dgm:resizeHandles val="exact"/>
        </dgm:presLayoutVars>
      </dgm:prSet>
      <dgm:spPr/>
    </dgm:pt>
    <dgm:pt modelId="{D12BEF07-0D16-2B4A-9A80-4C112687CE0D}" type="pres">
      <dgm:prSet presAssocID="{885810E5-AE4F-5C44-9DA4-750FAE3915EB}" presName="parentText" presStyleLbl="node1" presStyleIdx="0" presStyleCnt="1">
        <dgm:presLayoutVars>
          <dgm:chMax val="0"/>
          <dgm:bulletEnabled val="1"/>
        </dgm:presLayoutVars>
      </dgm:prSet>
      <dgm:spPr/>
    </dgm:pt>
    <dgm:pt modelId="{ADF29F24-7636-6B49-80C7-DAA361A77878}" type="pres">
      <dgm:prSet presAssocID="{885810E5-AE4F-5C44-9DA4-750FAE3915EB}" presName="childText" presStyleLbl="revTx" presStyleIdx="0" presStyleCnt="1">
        <dgm:presLayoutVars>
          <dgm:bulletEnabled val="1"/>
        </dgm:presLayoutVars>
      </dgm:prSet>
      <dgm:spPr/>
    </dgm:pt>
  </dgm:ptLst>
  <dgm:cxnLst>
    <dgm:cxn modelId="{69CC4621-512C-2241-B895-9CEFC81636C2}" type="presOf" srcId="{885810E5-AE4F-5C44-9DA4-750FAE3915EB}" destId="{D12BEF07-0D16-2B4A-9A80-4C112687CE0D}" srcOrd="0" destOrd="0" presId="urn:microsoft.com/office/officeart/2005/8/layout/vList2"/>
    <dgm:cxn modelId="{EF5DB633-AE68-2644-AA05-654B8EFD329F}" type="presOf" srcId="{D1E9FD19-EBBB-1041-AB15-248C506204F7}" destId="{ADF29F24-7636-6B49-80C7-DAA361A77878}" srcOrd="0" destOrd="0" presId="urn:microsoft.com/office/officeart/2005/8/layout/vList2"/>
    <dgm:cxn modelId="{A3B34B4D-0B31-D94F-A3DE-70110FAF3FF8}" type="presOf" srcId="{BED30C45-649C-F84F-A3D7-9A0F3C337DA3}" destId="{ADF29F24-7636-6B49-80C7-DAA361A77878}" srcOrd="0" destOrd="1" presId="urn:microsoft.com/office/officeart/2005/8/layout/vList2"/>
    <dgm:cxn modelId="{ECDF0D83-CEFF-B644-8566-77A0F5C0F0A3}" srcId="{885810E5-AE4F-5C44-9DA4-750FAE3915EB}" destId="{D1E9FD19-EBBB-1041-AB15-248C506204F7}" srcOrd="0" destOrd="0" parTransId="{0AB28E49-41B1-BA49-9AE3-737E541A80E4}" sibTransId="{E89D7124-0965-F74B-9B6D-DBB65A25270E}"/>
    <dgm:cxn modelId="{1D5D5B95-6C73-FD40-AB34-FFE0E3B9DFD4}" srcId="{4F23E2F6-F113-174A-954B-A6B512AA9D9E}" destId="{885810E5-AE4F-5C44-9DA4-750FAE3915EB}" srcOrd="0" destOrd="0" parTransId="{8AF408AC-A2A7-A245-BDDB-D56BA5891766}" sibTransId="{8E88A29C-5BDC-C44C-8A2F-0E02CA386A66}"/>
    <dgm:cxn modelId="{A1D78CC4-EEDF-E447-9660-2E2DDD850DCE}" type="presOf" srcId="{4F23E2F6-F113-174A-954B-A6B512AA9D9E}" destId="{D3A289A0-059C-114C-B966-C26FF75E41F7}" srcOrd="0" destOrd="0" presId="urn:microsoft.com/office/officeart/2005/8/layout/vList2"/>
    <dgm:cxn modelId="{433AD3FF-681C-634C-B93D-902E37D36F47}" srcId="{885810E5-AE4F-5C44-9DA4-750FAE3915EB}" destId="{BED30C45-649C-F84F-A3D7-9A0F3C337DA3}" srcOrd="1" destOrd="0" parTransId="{2587F953-232D-C149-BDAF-4C83BFD3337D}" sibTransId="{C73CCE08-5C7B-A049-AD15-C8FC7084FC13}"/>
    <dgm:cxn modelId="{B41B61CB-87E2-0746-BF8F-E1765194DD80}" type="presParOf" srcId="{D3A289A0-059C-114C-B966-C26FF75E41F7}" destId="{D12BEF07-0D16-2B4A-9A80-4C112687CE0D}" srcOrd="0" destOrd="0" presId="urn:microsoft.com/office/officeart/2005/8/layout/vList2"/>
    <dgm:cxn modelId="{2F2DC817-7D68-E94B-B85B-EF250E7AF14B}" type="presParOf" srcId="{D3A289A0-059C-114C-B966-C26FF75E41F7}" destId="{ADF29F24-7636-6B49-80C7-DAA361A77878}"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B8B710-80F2-0B4D-B4E3-D7AC7B9CA66D}"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1D8A3CE7-2983-3B40-994B-DC477ABBE191}">
      <dgm:prSet phldrT="[Text]"/>
      <dgm:spPr/>
      <dgm:t>
        <a:bodyPr/>
        <a:lstStyle/>
        <a:p>
          <a:r>
            <a:rPr lang="en-US" b="1" dirty="0"/>
            <a:t>Differences between the two sectors:</a:t>
          </a:r>
        </a:p>
        <a:p>
          <a:r>
            <a:rPr lang="en-US" dirty="0"/>
            <a:t>In the market sector, there is generally a one-to-one link between payment for and consumption of goods. Government allocation can break this linkage.</a:t>
          </a:r>
        </a:p>
      </dgm:t>
    </dgm:pt>
    <dgm:pt modelId="{24A6BAE3-9F0B-DE4C-B42C-0C09445BAF60}" type="parTrans" cxnId="{D411C156-699A-7240-B394-29C3B985BFFC}">
      <dgm:prSet/>
      <dgm:spPr/>
      <dgm:t>
        <a:bodyPr/>
        <a:lstStyle/>
        <a:p>
          <a:endParaRPr lang="en-US"/>
        </a:p>
      </dgm:t>
    </dgm:pt>
    <dgm:pt modelId="{12A12D55-D745-DD4E-8BB4-874D98598FC3}" type="sibTrans" cxnId="{D411C156-699A-7240-B394-29C3B985BFFC}">
      <dgm:prSet/>
      <dgm:spPr/>
      <dgm:t>
        <a:bodyPr/>
        <a:lstStyle/>
        <a:p>
          <a:endParaRPr lang="en-US"/>
        </a:p>
      </dgm:t>
    </dgm:pt>
    <dgm:pt modelId="{BE065B13-366F-5F4B-B570-B50F0D235AC5}">
      <dgm:prSet phldrT="[Text]"/>
      <dgm:spPr/>
      <dgm:t>
        <a:bodyPr/>
        <a:lstStyle/>
        <a:p>
          <a:r>
            <a:rPr lang="en-US" dirty="0"/>
            <a:t>Private sector action is based on mutual agreement; public sector (when democratic) is based on majority rule.</a:t>
          </a:r>
        </a:p>
      </dgm:t>
    </dgm:pt>
    <dgm:pt modelId="{3B3CCBB4-5C24-6A4B-9149-F453C417A1FE}" type="parTrans" cxnId="{4B8097D4-2C80-7446-B59F-69612DF5314B}">
      <dgm:prSet/>
      <dgm:spPr/>
      <dgm:t>
        <a:bodyPr/>
        <a:lstStyle/>
        <a:p>
          <a:endParaRPr lang="en-US"/>
        </a:p>
      </dgm:t>
    </dgm:pt>
    <dgm:pt modelId="{39C19E08-5831-1E46-8432-2C7A52F85B60}" type="sibTrans" cxnId="{4B8097D4-2C80-7446-B59F-69612DF5314B}">
      <dgm:prSet/>
      <dgm:spPr/>
      <dgm:t>
        <a:bodyPr/>
        <a:lstStyle/>
        <a:p>
          <a:endParaRPr lang="en-US"/>
        </a:p>
      </dgm:t>
    </dgm:pt>
    <dgm:pt modelId="{4CA1946B-CE79-F84B-8F50-9D05BC4EC673}">
      <dgm:prSet phldrT="[Text]"/>
      <dgm:spPr/>
      <dgm:t>
        <a:bodyPr/>
        <a:lstStyle/>
        <a:p>
          <a:r>
            <a:rPr lang="en-US" dirty="0"/>
            <a:t>When collective decisions are made legislatively, voters must choose among candidates who represent a bundle of positions on issues.</a:t>
          </a:r>
        </a:p>
      </dgm:t>
    </dgm:pt>
    <dgm:pt modelId="{35B9331D-E504-9C43-A7F0-A5738FF47AA4}" type="parTrans" cxnId="{42551101-6F7B-2D47-BEB3-E96B0092C897}">
      <dgm:prSet/>
      <dgm:spPr/>
      <dgm:t>
        <a:bodyPr/>
        <a:lstStyle/>
        <a:p>
          <a:endParaRPr lang="en-US"/>
        </a:p>
      </dgm:t>
    </dgm:pt>
    <dgm:pt modelId="{CC1387B1-2A1E-0945-AA17-2D5C97E9E551}" type="sibTrans" cxnId="{42551101-6F7B-2D47-BEB3-E96B0092C897}">
      <dgm:prSet/>
      <dgm:spPr/>
      <dgm:t>
        <a:bodyPr/>
        <a:lstStyle/>
        <a:p>
          <a:endParaRPr lang="en-US"/>
        </a:p>
      </dgm:t>
    </dgm:pt>
    <dgm:pt modelId="{DB4DEB9C-80C7-1E4E-A425-13F4C87A38A1}">
      <dgm:prSet phldrT="[Text]"/>
      <dgm:spPr/>
      <dgm:t>
        <a:bodyPr/>
        <a:lstStyle/>
        <a:p>
          <a:r>
            <a:rPr lang="en-US" dirty="0"/>
            <a:t>This greatly limits the power of individual voters to make their preferences count on specific issues.</a:t>
          </a:r>
        </a:p>
      </dgm:t>
    </dgm:pt>
    <dgm:pt modelId="{3B855BF7-0DFD-B444-9D7B-42FCD8778DEB}" type="parTrans" cxnId="{C2EB39F1-8CC7-084A-A11B-67B008EEF07F}">
      <dgm:prSet/>
      <dgm:spPr/>
      <dgm:t>
        <a:bodyPr/>
        <a:lstStyle/>
        <a:p>
          <a:endParaRPr lang="en-US"/>
        </a:p>
      </dgm:t>
    </dgm:pt>
    <dgm:pt modelId="{D14FEB5A-4836-284C-9F72-65C34669F782}" type="sibTrans" cxnId="{C2EB39F1-8CC7-084A-A11B-67B008EEF07F}">
      <dgm:prSet/>
      <dgm:spPr/>
      <dgm:t>
        <a:bodyPr/>
        <a:lstStyle/>
        <a:p>
          <a:endParaRPr lang="en-US"/>
        </a:p>
      </dgm:t>
    </dgm:pt>
    <dgm:pt modelId="{BBEA8791-ABFA-3941-927F-965B0DBC6CF8}">
      <dgm:prSet phldrT="[Text]"/>
      <dgm:spPr/>
      <dgm:t>
        <a:bodyPr/>
        <a:lstStyle/>
        <a:p>
          <a:r>
            <a:rPr lang="en-US" dirty="0"/>
            <a:t>There is seldom a bundle-purchase problem in markets.</a:t>
          </a:r>
        </a:p>
      </dgm:t>
    </dgm:pt>
    <dgm:pt modelId="{41238A19-FDEE-5C45-8D76-CA22D4015F20}" type="parTrans" cxnId="{BBB55A8E-F985-BA40-B0DD-B97440249356}">
      <dgm:prSet/>
      <dgm:spPr/>
      <dgm:t>
        <a:bodyPr/>
        <a:lstStyle/>
        <a:p>
          <a:endParaRPr lang="en-US"/>
        </a:p>
      </dgm:t>
    </dgm:pt>
    <dgm:pt modelId="{7F001132-9A89-9F45-AB90-A944A11FD9C4}" type="sibTrans" cxnId="{BBB55A8E-F985-BA40-B0DD-B97440249356}">
      <dgm:prSet/>
      <dgm:spPr/>
      <dgm:t>
        <a:bodyPr/>
        <a:lstStyle/>
        <a:p>
          <a:endParaRPr lang="en-US"/>
        </a:p>
      </dgm:t>
    </dgm:pt>
    <dgm:pt modelId="{064C8D3E-481D-2649-9F55-6E23F451BB58}" type="pres">
      <dgm:prSet presAssocID="{FFB8B710-80F2-0B4D-B4E3-D7AC7B9CA66D}" presName="linear" presStyleCnt="0">
        <dgm:presLayoutVars>
          <dgm:animLvl val="lvl"/>
          <dgm:resizeHandles val="exact"/>
        </dgm:presLayoutVars>
      </dgm:prSet>
      <dgm:spPr/>
    </dgm:pt>
    <dgm:pt modelId="{201F21EC-AF66-FD42-A929-91625D64871E}" type="pres">
      <dgm:prSet presAssocID="{1D8A3CE7-2983-3B40-994B-DC477ABBE191}" presName="parentText" presStyleLbl="node1" presStyleIdx="0" presStyleCnt="2">
        <dgm:presLayoutVars>
          <dgm:chMax val="0"/>
          <dgm:bulletEnabled val="1"/>
        </dgm:presLayoutVars>
      </dgm:prSet>
      <dgm:spPr/>
    </dgm:pt>
    <dgm:pt modelId="{F3201125-2505-CE41-A658-F5D1A2909D4B}" type="pres">
      <dgm:prSet presAssocID="{1D8A3CE7-2983-3B40-994B-DC477ABBE191}" presName="childText" presStyleLbl="revTx" presStyleIdx="0" presStyleCnt="2">
        <dgm:presLayoutVars>
          <dgm:bulletEnabled val="1"/>
        </dgm:presLayoutVars>
      </dgm:prSet>
      <dgm:spPr/>
    </dgm:pt>
    <dgm:pt modelId="{416546D2-2488-8644-BF10-C6614C11CF27}" type="pres">
      <dgm:prSet presAssocID="{4CA1946B-CE79-F84B-8F50-9D05BC4EC673}" presName="parentText" presStyleLbl="node1" presStyleIdx="1" presStyleCnt="2" custScaleY="52399">
        <dgm:presLayoutVars>
          <dgm:chMax val="0"/>
          <dgm:bulletEnabled val="1"/>
        </dgm:presLayoutVars>
      </dgm:prSet>
      <dgm:spPr/>
    </dgm:pt>
    <dgm:pt modelId="{481E8E19-CC7E-EB46-9A21-F96F953030CE}" type="pres">
      <dgm:prSet presAssocID="{4CA1946B-CE79-F84B-8F50-9D05BC4EC673}" presName="childText" presStyleLbl="revTx" presStyleIdx="1" presStyleCnt="2">
        <dgm:presLayoutVars>
          <dgm:bulletEnabled val="1"/>
        </dgm:presLayoutVars>
      </dgm:prSet>
      <dgm:spPr/>
    </dgm:pt>
  </dgm:ptLst>
  <dgm:cxnLst>
    <dgm:cxn modelId="{42551101-6F7B-2D47-BEB3-E96B0092C897}" srcId="{FFB8B710-80F2-0B4D-B4E3-D7AC7B9CA66D}" destId="{4CA1946B-CE79-F84B-8F50-9D05BC4EC673}" srcOrd="1" destOrd="0" parTransId="{35B9331D-E504-9C43-A7F0-A5738FF47AA4}" sibTransId="{CC1387B1-2A1E-0945-AA17-2D5C97E9E551}"/>
    <dgm:cxn modelId="{DD2B5A10-0EFA-D344-A3E4-0A836204FE05}" type="presOf" srcId="{BBEA8791-ABFA-3941-927F-965B0DBC6CF8}" destId="{481E8E19-CC7E-EB46-9A21-F96F953030CE}" srcOrd="0" destOrd="1" presId="urn:microsoft.com/office/officeart/2005/8/layout/vList2"/>
    <dgm:cxn modelId="{D411C156-699A-7240-B394-29C3B985BFFC}" srcId="{FFB8B710-80F2-0B4D-B4E3-D7AC7B9CA66D}" destId="{1D8A3CE7-2983-3B40-994B-DC477ABBE191}" srcOrd="0" destOrd="0" parTransId="{24A6BAE3-9F0B-DE4C-B42C-0C09445BAF60}" sibTransId="{12A12D55-D745-DD4E-8BB4-874D98598FC3}"/>
    <dgm:cxn modelId="{BBB55A8E-F985-BA40-B0DD-B97440249356}" srcId="{4CA1946B-CE79-F84B-8F50-9D05BC4EC673}" destId="{BBEA8791-ABFA-3941-927F-965B0DBC6CF8}" srcOrd="1" destOrd="0" parTransId="{41238A19-FDEE-5C45-8D76-CA22D4015F20}" sibTransId="{7F001132-9A89-9F45-AB90-A944A11FD9C4}"/>
    <dgm:cxn modelId="{FC6CA68F-920D-9342-9E8D-E9EE142944D0}" type="presOf" srcId="{4CA1946B-CE79-F84B-8F50-9D05BC4EC673}" destId="{416546D2-2488-8644-BF10-C6614C11CF27}" srcOrd="0" destOrd="0" presId="urn:microsoft.com/office/officeart/2005/8/layout/vList2"/>
    <dgm:cxn modelId="{A71B7A99-26C5-6D47-BF2A-AF3CD24B5AB0}" type="presOf" srcId="{DB4DEB9C-80C7-1E4E-A425-13F4C87A38A1}" destId="{481E8E19-CC7E-EB46-9A21-F96F953030CE}" srcOrd="0" destOrd="0" presId="urn:microsoft.com/office/officeart/2005/8/layout/vList2"/>
    <dgm:cxn modelId="{AC5FF7A9-707E-AF48-AFD2-48FD929DCAA4}" type="presOf" srcId="{FFB8B710-80F2-0B4D-B4E3-D7AC7B9CA66D}" destId="{064C8D3E-481D-2649-9F55-6E23F451BB58}" srcOrd="0" destOrd="0" presId="urn:microsoft.com/office/officeart/2005/8/layout/vList2"/>
    <dgm:cxn modelId="{4B8097D4-2C80-7446-B59F-69612DF5314B}" srcId="{1D8A3CE7-2983-3B40-994B-DC477ABBE191}" destId="{BE065B13-366F-5F4B-B570-B50F0D235AC5}" srcOrd="0" destOrd="0" parTransId="{3B3CCBB4-5C24-6A4B-9149-F453C417A1FE}" sibTransId="{39C19E08-5831-1E46-8432-2C7A52F85B60}"/>
    <dgm:cxn modelId="{0BDA23DC-49DE-FD42-BAAD-0F485BA23297}" type="presOf" srcId="{BE065B13-366F-5F4B-B570-B50F0D235AC5}" destId="{F3201125-2505-CE41-A658-F5D1A2909D4B}" srcOrd="0" destOrd="0" presId="urn:microsoft.com/office/officeart/2005/8/layout/vList2"/>
    <dgm:cxn modelId="{C2EB39F1-8CC7-084A-A11B-67B008EEF07F}" srcId="{4CA1946B-CE79-F84B-8F50-9D05BC4EC673}" destId="{DB4DEB9C-80C7-1E4E-A425-13F4C87A38A1}" srcOrd="0" destOrd="0" parTransId="{3B855BF7-0DFD-B444-9D7B-42FCD8778DEB}" sibTransId="{D14FEB5A-4836-284C-9F72-65C34669F782}"/>
    <dgm:cxn modelId="{FFFFF9F9-1D93-094E-A651-B57DD34E759F}" type="presOf" srcId="{1D8A3CE7-2983-3B40-994B-DC477ABBE191}" destId="{201F21EC-AF66-FD42-A929-91625D64871E}" srcOrd="0" destOrd="0" presId="urn:microsoft.com/office/officeart/2005/8/layout/vList2"/>
    <dgm:cxn modelId="{3639AF93-AA3D-7C4B-B063-DD765103F365}" type="presParOf" srcId="{064C8D3E-481D-2649-9F55-6E23F451BB58}" destId="{201F21EC-AF66-FD42-A929-91625D64871E}" srcOrd="0" destOrd="0" presId="urn:microsoft.com/office/officeart/2005/8/layout/vList2"/>
    <dgm:cxn modelId="{E9AF912D-B204-DB4C-B3F8-7C1D14E07EF2}" type="presParOf" srcId="{064C8D3E-481D-2649-9F55-6E23F451BB58}" destId="{F3201125-2505-CE41-A658-F5D1A2909D4B}" srcOrd="1" destOrd="0" presId="urn:microsoft.com/office/officeart/2005/8/layout/vList2"/>
    <dgm:cxn modelId="{E93AF70B-EC8A-3B40-8F99-DDB623D8512F}" type="presParOf" srcId="{064C8D3E-481D-2649-9F55-6E23F451BB58}" destId="{416546D2-2488-8644-BF10-C6614C11CF27}" srcOrd="2" destOrd="0" presId="urn:microsoft.com/office/officeart/2005/8/layout/vList2"/>
    <dgm:cxn modelId="{45C1DD0F-87EB-C44C-AD6D-A1E882CC5E82}" type="presParOf" srcId="{064C8D3E-481D-2649-9F55-6E23F451BB58}" destId="{481E8E19-CC7E-EB46-9A21-F96F953030CE}"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9417FE2-62D4-9346-B879-9BA8DB3807C9}"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ABA02C13-0299-3A40-95F1-13243DCAF832}">
      <dgm:prSet phldrT="[Text]"/>
      <dgm:spPr/>
      <dgm:t>
        <a:bodyPr/>
        <a:lstStyle/>
        <a:p>
          <a:r>
            <a:rPr lang="en-US" b="1" dirty="0"/>
            <a:t>Differences between the two sectors:</a:t>
          </a:r>
        </a:p>
        <a:p>
          <a:r>
            <a:rPr lang="en-US" dirty="0"/>
            <a:t>Income and influence are distributed differently in the market and government sectors.</a:t>
          </a:r>
        </a:p>
      </dgm:t>
    </dgm:pt>
    <dgm:pt modelId="{152143B6-E1C8-BC4E-B3FF-C47929B7CBBF}" type="parTrans" cxnId="{82C825D8-6735-4A45-811F-DD05DC2AE905}">
      <dgm:prSet/>
      <dgm:spPr/>
      <dgm:t>
        <a:bodyPr/>
        <a:lstStyle/>
        <a:p>
          <a:endParaRPr lang="en-US"/>
        </a:p>
      </dgm:t>
    </dgm:pt>
    <dgm:pt modelId="{7C1490D1-ECA0-B24B-B703-76079606B3E5}" type="sibTrans" cxnId="{82C825D8-6735-4A45-811F-DD05DC2AE905}">
      <dgm:prSet/>
      <dgm:spPr/>
      <dgm:t>
        <a:bodyPr/>
        <a:lstStyle/>
        <a:p>
          <a:endParaRPr lang="en-US"/>
        </a:p>
      </dgm:t>
    </dgm:pt>
    <dgm:pt modelId="{2F0D9E27-5E38-9F47-A93D-31316E62ED82}">
      <dgm:prSet phldrT="[Text]"/>
      <dgm:spPr/>
      <dgm:t>
        <a:bodyPr/>
        <a:lstStyle/>
        <a:p>
          <a:r>
            <a:rPr lang="en-US" dirty="0"/>
            <a:t>In the market place, people are able to purchase more goods and services when they have larger incomes.</a:t>
          </a:r>
        </a:p>
      </dgm:t>
    </dgm:pt>
    <dgm:pt modelId="{F18CA18A-3C01-C143-970C-6CB7C951D273}" type="parTrans" cxnId="{FB694E06-C10B-344E-A746-9B3E2A314F7E}">
      <dgm:prSet/>
      <dgm:spPr/>
      <dgm:t>
        <a:bodyPr/>
        <a:lstStyle/>
        <a:p>
          <a:endParaRPr lang="en-US"/>
        </a:p>
      </dgm:t>
    </dgm:pt>
    <dgm:pt modelId="{5D0E7B7E-8303-C149-B0BC-0C60FF6D91B7}" type="sibTrans" cxnId="{FB694E06-C10B-344E-A746-9B3E2A314F7E}">
      <dgm:prSet/>
      <dgm:spPr/>
      <dgm:t>
        <a:bodyPr/>
        <a:lstStyle/>
        <a:p>
          <a:endParaRPr lang="en-US"/>
        </a:p>
      </dgm:t>
    </dgm:pt>
    <dgm:pt modelId="{C314CD25-E88F-B24E-8952-B09538B4F3D5}">
      <dgm:prSet phldrT="[Text]"/>
      <dgm:spPr/>
      <dgm:t>
        <a:bodyPr/>
        <a:lstStyle/>
        <a:p>
          <a:r>
            <a:rPr lang="en-US" dirty="0"/>
            <a:t>In the political sector, those able and most willing to use their time, persuasive skills, organizational abilities, and financial contributions to help politicians get votes will have more political influence.</a:t>
          </a:r>
        </a:p>
      </dgm:t>
    </dgm:pt>
    <dgm:pt modelId="{C6143E80-AB2B-9948-A904-4069293DA9D3}" type="parTrans" cxnId="{4817640D-7CB3-6E48-A298-474186650B4C}">
      <dgm:prSet/>
      <dgm:spPr/>
      <dgm:t>
        <a:bodyPr/>
        <a:lstStyle/>
        <a:p>
          <a:endParaRPr lang="en-US"/>
        </a:p>
      </dgm:t>
    </dgm:pt>
    <dgm:pt modelId="{AB201788-AD59-8B4C-8F7B-3B5D9BE474A8}" type="sibTrans" cxnId="{4817640D-7CB3-6E48-A298-474186650B4C}">
      <dgm:prSet/>
      <dgm:spPr/>
      <dgm:t>
        <a:bodyPr/>
        <a:lstStyle/>
        <a:p>
          <a:endParaRPr lang="en-US"/>
        </a:p>
      </dgm:t>
    </dgm:pt>
    <dgm:pt modelId="{45620A73-D0C9-814A-9DD4-7BB99073D315}" type="pres">
      <dgm:prSet presAssocID="{39417FE2-62D4-9346-B879-9BA8DB3807C9}" presName="linear" presStyleCnt="0">
        <dgm:presLayoutVars>
          <dgm:animLvl val="lvl"/>
          <dgm:resizeHandles val="exact"/>
        </dgm:presLayoutVars>
      </dgm:prSet>
      <dgm:spPr/>
    </dgm:pt>
    <dgm:pt modelId="{5F0D92B0-7CCA-2F48-8CF3-10194B296425}" type="pres">
      <dgm:prSet presAssocID="{ABA02C13-0299-3A40-95F1-13243DCAF832}" presName="parentText" presStyleLbl="node1" presStyleIdx="0" presStyleCnt="1">
        <dgm:presLayoutVars>
          <dgm:chMax val="0"/>
          <dgm:bulletEnabled val="1"/>
        </dgm:presLayoutVars>
      </dgm:prSet>
      <dgm:spPr/>
    </dgm:pt>
    <dgm:pt modelId="{EDE7C99B-DE44-3D42-BD66-6BB525AD310A}" type="pres">
      <dgm:prSet presAssocID="{ABA02C13-0299-3A40-95F1-13243DCAF832}" presName="childText" presStyleLbl="revTx" presStyleIdx="0" presStyleCnt="1">
        <dgm:presLayoutVars>
          <dgm:bulletEnabled val="1"/>
        </dgm:presLayoutVars>
      </dgm:prSet>
      <dgm:spPr/>
    </dgm:pt>
  </dgm:ptLst>
  <dgm:cxnLst>
    <dgm:cxn modelId="{FB694E06-C10B-344E-A746-9B3E2A314F7E}" srcId="{ABA02C13-0299-3A40-95F1-13243DCAF832}" destId="{2F0D9E27-5E38-9F47-A93D-31316E62ED82}" srcOrd="0" destOrd="0" parTransId="{F18CA18A-3C01-C143-970C-6CB7C951D273}" sibTransId="{5D0E7B7E-8303-C149-B0BC-0C60FF6D91B7}"/>
    <dgm:cxn modelId="{4817640D-7CB3-6E48-A298-474186650B4C}" srcId="{ABA02C13-0299-3A40-95F1-13243DCAF832}" destId="{C314CD25-E88F-B24E-8952-B09538B4F3D5}" srcOrd="1" destOrd="0" parTransId="{C6143E80-AB2B-9948-A904-4069293DA9D3}" sibTransId="{AB201788-AD59-8B4C-8F7B-3B5D9BE474A8}"/>
    <dgm:cxn modelId="{31868540-0545-424C-BF25-F12A974DBACB}" type="presOf" srcId="{2F0D9E27-5E38-9F47-A93D-31316E62ED82}" destId="{EDE7C99B-DE44-3D42-BD66-6BB525AD310A}" srcOrd="0" destOrd="0" presId="urn:microsoft.com/office/officeart/2005/8/layout/vList2"/>
    <dgm:cxn modelId="{FCD3434D-5511-4B46-90B4-0335F47C2DAB}" type="presOf" srcId="{C314CD25-E88F-B24E-8952-B09538B4F3D5}" destId="{EDE7C99B-DE44-3D42-BD66-6BB525AD310A}" srcOrd="0" destOrd="1" presId="urn:microsoft.com/office/officeart/2005/8/layout/vList2"/>
    <dgm:cxn modelId="{857F929C-7F47-A242-865B-5A63A3ED7757}" type="presOf" srcId="{39417FE2-62D4-9346-B879-9BA8DB3807C9}" destId="{45620A73-D0C9-814A-9DD4-7BB99073D315}" srcOrd="0" destOrd="0" presId="urn:microsoft.com/office/officeart/2005/8/layout/vList2"/>
    <dgm:cxn modelId="{BB6577CD-EC01-AE4D-8DA4-70D20B16C25C}" type="presOf" srcId="{ABA02C13-0299-3A40-95F1-13243DCAF832}" destId="{5F0D92B0-7CCA-2F48-8CF3-10194B296425}" srcOrd="0" destOrd="0" presId="urn:microsoft.com/office/officeart/2005/8/layout/vList2"/>
    <dgm:cxn modelId="{82C825D8-6735-4A45-811F-DD05DC2AE905}" srcId="{39417FE2-62D4-9346-B879-9BA8DB3807C9}" destId="{ABA02C13-0299-3A40-95F1-13243DCAF832}" srcOrd="0" destOrd="0" parTransId="{152143B6-E1C8-BC4E-B3FF-C47929B7CBBF}" sibTransId="{7C1490D1-ECA0-B24B-B703-76079606B3E5}"/>
    <dgm:cxn modelId="{E6F59DC9-6A9F-F140-8D02-C7F1B4D9E2FE}" type="presParOf" srcId="{45620A73-D0C9-814A-9DD4-7BB99073D315}" destId="{5F0D92B0-7CCA-2F48-8CF3-10194B296425}" srcOrd="0" destOrd="0" presId="urn:microsoft.com/office/officeart/2005/8/layout/vList2"/>
    <dgm:cxn modelId="{EB475413-24C8-D74C-B4D1-302EA2367FDE}" type="presParOf" srcId="{45620A73-D0C9-814A-9DD4-7BB99073D315}" destId="{EDE7C99B-DE44-3D42-BD66-6BB525AD310A}"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152D06D-8FED-F14B-B45F-6D3F6FEFCB29}"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A08E236C-32D3-114D-AB77-065D2DF648E8}">
      <dgm:prSet phldrT="[Text]"/>
      <dgm:spPr/>
      <dgm:t>
        <a:bodyPr/>
        <a:lstStyle/>
        <a:p>
          <a:r>
            <a:rPr lang="en-US" dirty="0"/>
            <a:t>The Voter-Consumer:</a:t>
          </a:r>
        </a:p>
      </dgm:t>
    </dgm:pt>
    <dgm:pt modelId="{6C6CCA98-7E9D-3F42-A1BF-3280A5FA8212}" type="parTrans" cxnId="{90C8DFCC-D9A7-D749-BB9E-89E9C48B9198}">
      <dgm:prSet/>
      <dgm:spPr/>
      <dgm:t>
        <a:bodyPr/>
        <a:lstStyle/>
        <a:p>
          <a:endParaRPr lang="en-US"/>
        </a:p>
      </dgm:t>
    </dgm:pt>
    <dgm:pt modelId="{4049B0C1-8056-8843-B5C1-4A1F3CB2B023}" type="sibTrans" cxnId="{90C8DFCC-D9A7-D749-BB9E-89E9C48B9198}">
      <dgm:prSet/>
      <dgm:spPr/>
      <dgm:t>
        <a:bodyPr/>
        <a:lstStyle/>
        <a:p>
          <a:endParaRPr lang="en-US"/>
        </a:p>
      </dgm:t>
    </dgm:pt>
    <dgm:pt modelId="{726E4245-15EB-9B47-8540-696B79F2B455}">
      <dgm:prSet phldrT="[Text]"/>
      <dgm:spPr/>
      <dgm:t>
        <a:bodyPr/>
        <a:lstStyle/>
        <a:p>
          <a:r>
            <a:rPr lang="en-US" dirty="0"/>
            <a:t>Voters will tend to support those candidates who they believe will provide them with the most government services and transfer benefits, net of personal costs.</a:t>
          </a:r>
        </a:p>
      </dgm:t>
    </dgm:pt>
    <dgm:pt modelId="{F8D3C81D-BA02-8A46-A9B3-ACDE9CACF460}" type="parTrans" cxnId="{BF4444B1-A2C5-6044-9EA0-9964054E1AD9}">
      <dgm:prSet/>
      <dgm:spPr/>
      <dgm:t>
        <a:bodyPr/>
        <a:lstStyle/>
        <a:p>
          <a:endParaRPr lang="en-US"/>
        </a:p>
      </dgm:t>
    </dgm:pt>
    <dgm:pt modelId="{7CE789AC-F5D4-FA45-8DA7-370BA8AD3847}" type="sibTrans" cxnId="{BF4444B1-A2C5-6044-9EA0-9964054E1AD9}">
      <dgm:prSet/>
      <dgm:spPr/>
      <dgm:t>
        <a:bodyPr/>
        <a:lstStyle/>
        <a:p>
          <a:endParaRPr lang="en-US"/>
        </a:p>
      </dgm:t>
    </dgm:pt>
    <dgm:pt modelId="{4F7513CB-576A-4344-98AF-31A31616921E}">
      <dgm:prSet phldrT="[Text]"/>
      <dgm:spPr/>
      <dgm:t>
        <a:bodyPr/>
        <a:lstStyle/>
        <a:p>
          <a:r>
            <a:rPr lang="en-US" dirty="0"/>
            <a:t>Rational Ignorance Effect: </a:t>
          </a:r>
        </a:p>
      </dgm:t>
    </dgm:pt>
    <dgm:pt modelId="{C6005F58-E2C6-7148-8478-3C8469B18C24}" type="parTrans" cxnId="{D987B591-C846-1F40-89DF-D5176E00D06C}">
      <dgm:prSet/>
      <dgm:spPr/>
      <dgm:t>
        <a:bodyPr/>
        <a:lstStyle/>
        <a:p>
          <a:endParaRPr lang="en-US"/>
        </a:p>
      </dgm:t>
    </dgm:pt>
    <dgm:pt modelId="{7811E728-6EB2-D541-B642-DF492F535D3D}" type="sibTrans" cxnId="{D987B591-C846-1F40-89DF-D5176E00D06C}">
      <dgm:prSet/>
      <dgm:spPr/>
      <dgm:t>
        <a:bodyPr/>
        <a:lstStyle/>
        <a:p>
          <a:endParaRPr lang="en-US"/>
        </a:p>
      </dgm:t>
    </dgm:pt>
    <dgm:pt modelId="{E46CCF14-2454-DF49-B704-79D19BA5CC80}">
      <dgm:prSet phldrT="[Text]"/>
      <dgm:spPr/>
      <dgm:t>
        <a:bodyPr/>
        <a:lstStyle/>
        <a:p>
          <a:r>
            <a:rPr lang="en-US" dirty="0"/>
            <a:t>Recognizing their vote is unlikely to be decisive, most voters have little incentive to obtain information on issues and alternative candidates.</a:t>
          </a:r>
        </a:p>
      </dgm:t>
    </dgm:pt>
    <dgm:pt modelId="{AD8F1479-B103-D749-BC62-1D0837750AE3}" type="parTrans" cxnId="{EE9CF00B-00B0-9E4D-802E-94A6C9B6D043}">
      <dgm:prSet/>
      <dgm:spPr/>
      <dgm:t>
        <a:bodyPr/>
        <a:lstStyle/>
        <a:p>
          <a:endParaRPr lang="en-US"/>
        </a:p>
      </dgm:t>
    </dgm:pt>
    <dgm:pt modelId="{623FFDC2-481A-924B-BBA7-272355F64EF1}" type="sibTrans" cxnId="{EE9CF00B-00B0-9E4D-802E-94A6C9B6D043}">
      <dgm:prSet/>
      <dgm:spPr/>
      <dgm:t>
        <a:bodyPr/>
        <a:lstStyle/>
        <a:p>
          <a:endParaRPr lang="en-US"/>
        </a:p>
      </dgm:t>
    </dgm:pt>
    <dgm:pt modelId="{83534EAE-2BC3-6041-A0F1-745051DC6BAA}">
      <dgm:prSet phldrT="[Text]"/>
      <dgm:spPr/>
      <dgm:t>
        <a:bodyPr/>
        <a:lstStyle/>
        <a:p>
          <a:r>
            <a:rPr lang="en-US" dirty="0"/>
            <a:t>Because of the rational ignorance effect, voters will be uninformed on many issues. Such issues will exert little influence on their political decision-making process.</a:t>
          </a:r>
        </a:p>
      </dgm:t>
    </dgm:pt>
    <dgm:pt modelId="{9D48EEAF-D8B4-2D44-B4C2-06643B816913}" type="parTrans" cxnId="{7B5E222F-11BA-8B40-B803-E98338EA8CDF}">
      <dgm:prSet/>
      <dgm:spPr/>
      <dgm:t>
        <a:bodyPr/>
        <a:lstStyle/>
        <a:p>
          <a:endParaRPr lang="en-US"/>
        </a:p>
      </dgm:t>
    </dgm:pt>
    <dgm:pt modelId="{D4628D9A-FC22-2A41-81C6-6BED10CBDD3B}" type="sibTrans" cxnId="{7B5E222F-11BA-8B40-B803-E98338EA8CDF}">
      <dgm:prSet/>
      <dgm:spPr/>
      <dgm:t>
        <a:bodyPr/>
        <a:lstStyle/>
        <a:p>
          <a:endParaRPr lang="en-US"/>
        </a:p>
      </dgm:t>
    </dgm:pt>
    <dgm:pt modelId="{2FE1A054-B3E3-4040-BF16-A6360A87402B}" type="pres">
      <dgm:prSet presAssocID="{4152D06D-8FED-F14B-B45F-6D3F6FEFCB29}" presName="linear" presStyleCnt="0">
        <dgm:presLayoutVars>
          <dgm:animLvl val="lvl"/>
          <dgm:resizeHandles val="exact"/>
        </dgm:presLayoutVars>
      </dgm:prSet>
      <dgm:spPr/>
    </dgm:pt>
    <dgm:pt modelId="{22779754-3BB2-3145-9F78-9205F7577457}" type="pres">
      <dgm:prSet presAssocID="{A08E236C-32D3-114D-AB77-065D2DF648E8}" presName="parentText" presStyleLbl="node1" presStyleIdx="0" presStyleCnt="2">
        <dgm:presLayoutVars>
          <dgm:chMax val="0"/>
          <dgm:bulletEnabled val="1"/>
        </dgm:presLayoutVars>
      </dgm:prSet>
      <dgm:spPr/>
    </dgm:pt>
    <dgm:pt modelId="{A938676F-499E-4644-9733-DD8E6996B489}" type="pres">
      <dgm:prSet presAssocID="{A08E236C-32D3-114D-AB77-065D2DF648E8}" presName="childText" presStyleLbl="revTx" presStyleIdx="0" presStyleCnt="2">
        <dgm:presLayoutVars>
          <dgm:bulletEnabled val="1"/>
        </dgm:presLayoutVars>
      </dgm:prSet>
      <dgm:spPr/>
    </dgm:pt>
    <dgm:pt modelId="{9A7C2462-85EF-3D44-9781-88B9DA5961BC}" type="pres">
      <dgm:prSet presAssocID="{4F7513CB-576A-4344-98AF-31A31616921E}" presName="parentText" presStyleLbl="node1" presStyleIdx="1" presStyleCnt="2">
        <dgm:presLayoutVars>
          <dgm:chMax val="0"/>
          <dgm:bulletEnabled val="1"/>
        </dgm:presLayoutVars>
      </dgm:prSet>
      <dgm:spPr/>
    </dgm:pt>
    <dgm:pt modelId="{441AF90D-39E9-AA47-A478-CF92511EBDB0}" type="pres">
      <dgm:prSet presAssocID="{4F7513CB-576A-4344-98AF-31A31616921E}" presName="childText" presStyleLbl="revTx" presStyleIdx="1" presStyleCnt="2">
        <dgm:presLayoutVars>
          <dgm:bulletEnabled val="1"/>
        </dgm:presLayoutVars>
      </dgm:prSet>
      <dgm:spPr/>
    </dgm:pt>
  </dgm:ptLst>
  <dgm:cxnLst>
    <dgm:cxn modelId="{EE9CF00B-00B0-9E4D-802E-94A6C9B6D043}" srcId="{4F7513CB-576A-4344-98AF-31A31616921E}" destId="{E46CCF14-2454-DF49-B704-79D19BA5CC80}" srcOrd="0" destOrd="0" parTransId="{AD8F1479-B103-D749-BC62-1D0837750AE3}" sibTransId="{623FFDC2-481A-924B-BBA7-272355F64EF1}"/>
    <dgm:cxn modelId="{26423A16-7587-8C4C-A98B-6B8E077C9290}" type="presOf" srcId="{4152D06D-8FED-F14B-B45F-6D3F6FEFCB29}" destId="{2FE1A054-B3E3-4040-BF16-A6360A87402B}" srcOrd="0" destOrd="0" presId="urn:microsoft.com/office/officeart/2005/8/layout/vList2"/>
    <dgm:cxn modelId="{7B5E222F-11BA-8B40-B803-E98338EA8CDF}" srcId="{4F7513CB-576A-4344-98AF-31A31616921E}" destId="{83534EAE-2BC3-6041-A0F1-745051DC6BAA}" srcOrd="1" destOrd="0" parTransId="{9D48EEAF-D8B4-2D44-B4C2-06643B816913}" sibTransId="{D4628D9A-FC22-2A41-81C6-6BED10CBDD3B}"/>
    <dgm:cxn modelId="{6CE1B85D-163E-C14D-AE30-3FB2C49D58ED}" type="presOf" srcId="{A08E236C-32D3-114D-AB77-065D2DF648E8}" destId="{22779754-3BB2-3145-9F78-9205F7577457}" srcOrd="0" destOrd="0" presId="urn:microsoft.com/office/officeart/2005/8/layout/vList2"/>
    <dgm:cxn modelId="{02129A72-2FA3-234D-A7BD-BD1DBC8EEE46}" type="presOf" srcId="{83534EAE-2BC3-6041-A0F1-745051DC6BAA}" destId="{441AF90D-39E9-AA47-A478-CF92511EBDB0}" srcOrd="0" destOrd="1" presId="urn:microsoft.com/office/officeart/2005/8/layout/vList2"/>
    <dgm:cxn modelId="{D987B591-C846-1F40-89DF-D5176E00D06C}" srcId="{4152D06D-8FED-F14B-B45F-6D3F6FEFCB29}" destId="{4F7513CB-576A-4344-98AF-31A31616921E}" srcOrd="1" destOrd="0" parTransId="{C6005F58-E2C6-7148-8478-3C8469B18C24}" sibTransId="{7811E728-6EB2-D541-B642-DF492F535D3D}"/>
    <dgm:cxn modelId="{33EED39C-E121-C747-8D71-635DC275AE7F}" type="presOf" srcId="{726E4245-15EB-9B47-8540-696B79F2B455}" destId="{A938676F-499E-4644-9733-DD8E6996B489}" srcOrd="0" destOrd="0" presId="urn:microsoft.com/office/officeart/2005/8/layout/vList2"/>
    <dgm:cxn modelId="{01833BA1-47EB-B543-BA4E-CC0E42250EE1}" type="presOf" srcId="{E46CCF14-2454-DF49-B704-79D19BA5CC80}" destId="{441AF90D-39E9-AA47-A478-CF92511EBDB0}" srcOrd="0" destOrd="0" presId="urn:microsoft.com/office/officeart/2005/8/layout/vList2"/>
    <dgm:cxn modelId="{BF4444B1-A2C5-6044-9EA0-9964054E1AD9}" srcId="{A08E236C-32D3-114D-AB77-065D2DF648E8}" destId="{726E4245-15EB-9B47-8540-696B79F2B455}" srcOrd="0" destOrd="0" parTransId="{F8D3C81D-BA02-8A46-A9B3-ACDE9CACF460}" sibTransId="{7CE789AC-F5D4-FA45-8DA7-370BA8AD3847}"/>
    <dgm:cxn modelId="{8385F4B2-508F-7944-B99B-51E670279C23}" type="presOf" srcId="{4F7513CB-576A-4344-98AF-31A31616921E}" destId="{9A7C2462-85EF-3D44-9781-88B9DA5961BC}" srcOrd="0" destOrd="0" presId="urn:microsoft.com/office/officeart/2005/8/layout/vList2"/>
    <dgm:cxn modelId="{90C8DFCC-D9A7-D749-BB9E-89E9C48B9198}" srcId="{4152D06D-8FED-F14B-B45F-6D3F6FEFCB29}" destId="{A08E236C-32D3-114D-AB77-065D2DF648E8}" srcOrd="0" destOrd="0" parTransId="{6C6CCA98-7E9D-3F42-A1BF-3280A5FA8212}" sibTransId="{4049B0C1-8056-8843-B5C1-4A1F3CB2B023}"/>
    <dgm:cxn modelId="{39AA7E82-20FC-EF49-90D1-AE08854F4548}" type="presParOf" srcId="{2FE1A054-B3E3-4040-BF16-A6360A87402B}" destId="{22779754-3BB2-3145-9F78-9205F7577457}" srcOrd="0" destOrd="0" presId="urn:microsoft.com/office/officeart/2005/8/layout/vList2"/>
    <dgm:cxn modelId="{40CD3906-2DD3-CA40-9BB9-C2B0133DC799}" type="presParOf" srcId="{2FE1A054-B3E3-4040-BF16-A6360A87402B}" destId="{A938676F-499E-4644-9733-DD8E6996B489}" srcOrd="1" destOrd="0" presId="urn:microsoft.com/office/officeart/2005/8/layout/vList2"/>
    <dgm:cxn modelId="{2172DEB8-CEF1-8C42-A0A9-BB58BFE1B157}" type="presParOf" srcId="{2FE1A054-B3E3-4040-BF16-A6360A87402B}" destId="{9A7C2462-85EF-3D44-9781-88B9DA5961BC}" srcOrd="2" destOrd="0" presId="urn:microsoft.com/office/officeart/2005/8/layout/vList2"/>
    <dgm:cxn modelId="{C1EB9CCE-A034-184B-8767-FE17AF3F38AE}" type="presParOf" srcId="{2FE1A054-B3E3-4040-BF16-A6360A87402B}" destId="{441AF90D-39E9-AA47-A478-CF92511EBDB0}"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CCEE708-FCB5-274D-9C0E-7B0B1B36609F}"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E682F5EF-D933-B443-B7D7-B0F639CA8B7B}">
      <dgm:prSet phldrT="[Text]"/>
      <dgm:spPr/>
      <dgm:t>
        <a:bodyPr/>
        <a:lstStyle/>
        <a:p>
          <a:r>
            <a:rPr lang="en-US" b="1" i="1" dirty="0"/>
            <a:t>The Politician-Supplier:</a:t>
          </a:r>
        </a:p>
      </dgm:t>
    </dgm:pt>
    <dgm:pt modelId="{CF32210F-7ADA-0A4A-9636-DEDC66514B95}" type="parTrans" cxnId="{7782C517-DCF2-3044-A0C5-2210C1E4937A}">
      <dgm:prSet/>
      <dgm:spPr/>
      <dgm:t>
        <a:bodyPr/>
        <a:lstStyle/>
        <a:p>
          <a:endParaRPr lang="en-US"/>
        </a:p>
      </dgm:t>
    </dgm:pt>
    <dgm:pt modelId="{2568AD5D-E84E-CA49-AD01-655D2FEF0BF8}" type="sibTrans" cxnId="{7782C517-DCF2-3044-A0C5-2210C1E4937A}">
      <dgm:prSet/>
      <dgm:spPr/>
      <dgm:t>
        <a:bodyPr/>
        <a:lstStyle/>
        <a:p>
          <a:endParaRPr lang="en-US"/>
        </a:p>
      </dgm:t>
    </dgm:pt>
    <dgm:pt modelId="{84A91184-AFDB-9B4B-AA92-24FAB091AD64}">
      <dgm:prSet phldrT="[Text]" custT="1"/>
      <dgm:spPr/>
      <dgm:t>
        <a:bodyPr/>
        <a:lstStyle/>
        <a:p>
          <a:r>
            <a:rPr lang="en-US" sz="2000" dirty="0"/>
            <a:t>Winning elections will be a primary motivation of politicians.</a:t>
          </a:r>
        </a:p>
      </dgm:t>
    </dgm:pt>
    <dgm:pt modelId="{6164CCB1-45AE-4C4C-AFC4-0658CBFA89F7}" type="parTrans" cxnId="{707D0B93-C680-E447-92F1-2E3DB975E673}">
      <dgm:prSet/>
      <dgm:spPr/>
      <dgm:t>
        <a:bodyPr/>
        <a:lstStyle/>
        <a:p>
          <a:endParaRPr lang="en-US"/>
        </a:p>
      </dgm:t>
    </dgm:pt>
    <dgm:pt modelId="{4C592FE4-A1F2-0B4F-B144-20B9EFEFACC8}" type="sibTrans" cxnId="{707D0B93-C680-E447-92F1-2E3DB975E673}">
      <dgm:prSet/>
      <dgm:spPr/>
      <dgm:t>
        <a:bodyPr/>
        <a:lstStyle/>
        <a:p>
          <a:endParaRPr lang="en-US"/>
        </a:p>
      </dgm:t>
    </dgm:pt>
    <dgm:pt modelId="{3E228EF3-A5DC-AC44-88AF-C73CFB7835D5}">
      <dgm:prSet phldrT="[Text]"/>
      <dgm:spPr/>
      <dgm:t>
        <a:bodyPr/>
        <a:lstStyle/>
        <a:p>
          <a:r>
            <a:rPr lang="en-US" dirty="0"/>
            <a:t>Rationally uninformed voters often must be convinced to “want” a candidate.</a:t>
          </a:r>
        </a:p>
      </dgm:t>
    </dgm:pt>
    <dgm:pt modelId="{24A27391-AF52-1449-BE4A-6081FFA307A3}" type="parTrans" cxnId="{09491847-BA4C-C14F-B1CC-3B691CA51F2C}">
      <dgm:prSet/>
      <dgm:spPr/>
      <dgm:t>
        <a:bodyPr/>
        <a:lstStyle/>
        <a:p>
          <a:endParaRPr lang="en-US"/>
        </a:p>
      </dgm:t>
    </dgm:pt>
    <dgm:pt modelId="{2F7DFE1F-3E8C-964D-AEAE-B070E264C8FE}" type="sibTrans" cxnId="{09491847-BA4C-C14F-B1CC-3B691CA51F2C}">
      <dgm:prSet/>
      <dgm:spPr/>
      <dgm:t>
        <a:bodyPr/>
        <a:lstStyle/>
        <a:p>
          <a:endParaRPr lang="en-US"/>
        </a:p>
      </dgm:t>
    </dgm:pt>
    <dgm:pt modelId="{93F164DE-59EB-CC41-9487-6F85C302E284}">
      <dgm:prSet/>
      <dgm:spPr/>
      <dgm:t>
        <a:bodyPr/>
        <a:lstStyle/>
        <a:p>
          <a:r>
            <a:rPr lang="en-US" dirty="0"/>
            <a:t>Legislative bodies, like a Board of Directors:</a:t>
          </a:r>
        </a:p>
      </dgm:t>
    </dgm:pt>
    <dgm:pt modelId="{B7C7836A-CA4A-2B46-AD8B-B1010E52A94C}" type="parTrans" cxnId="{AB924FBB-90E9-AB4F-91FA-D9298AF94C32}">
      <dgm:prSet/>
      <dgm:spPr/>
      <dgm:t>
        <a:bodyPr/>
        <a:lstStyle/>
        <a:p>
          <a:endParaRPr lang="en-US"/>
        </a:p>
      </dgm:t>
    </dgm:pt>
    <dgm:pt modelId="{530BA62E-BF1E-A34D-A39C-37FC01DD10D8}" type="sibTrans" cxnId="{AB924FBB-90E9-AB4F-91FA-D9298AF94C32}">
      <dgm:prSet/>
      <dgm:spPr/>
      <dgm:t>
        <a:bodyPr/>
        <a:lstStyle/>
        <a:p>
          <a:endParaRPr lang="en-US"/>
        </a:p>
      </dgm:t>
    </dgm:pt>
    <dgm:pt modelId="{5DA0D147-0FF9-DB4E-A551-F09DC3A8CB02}">
      <dgm:prSet custT="1"/>
      <dgm:spPr/>
      <dgm:t>
        <a:bodyPr/>
        <a:lstStyle/>
        <a:p>
          <a:r>
            <a:rPr lang="en-US" sz="2000" dirty="0"/>
            <a:t>establish the general direction of policy, </a:t>
          </a:r>
        </a:p>
      </dgm:t>
    </dgm:pt>
    <dgm:pt modelId="{0A5D0C4D-8DC1-4D42-B0B6-959DF4EE0F89}" type="parTrans" cxnId="{83CB4BAF-2FCD-154E-A386-89737D275746}">
      <dgm:prSet/>
      <dgm:spPr/>
      <dgm:t>
        <a:bodyPr/>
        <a:lstStyle/>
        <a:p>
          <a:endParaRPr lang="en-US"/>
        </a:p>
      </dgm:t>
    </dgm:pt>
    <dgm:pt modelId="{8ADEDB0B-CC89-5444-A36E-14C0DC13337A}" type="sibTrans" cxnId="{83CB4BAF-2FCD-154E-A386-89737D275746}">
      <dgm:prSet/>
      <dgm:spPr/>
      <dgm:t>
        <a:bodyPr/>
        <a:lstStyle/>
        <a:p>
          <a:endParaRPr lang="en-US"/>
        </a:p>
      </dgm:t>
    </dgm:pt>
    <dgm:pt modelId="{86B64A1F-94A8-F74E-8BA0-5133E6FD6D62}">
      <dgm:prSet custT="1"/>
      <dgm:spPr/>
      <dgm:t>
        <a:bodyPr/>
        <a:lstStyle/>
        <a:p>
          <a:r>
            <a:rPr lang="en-US" sz="2000" dirty="0"/>
            <a:t>appoint and supervise bureaucrats who carryout the day-to-day operations of government, and,</a:t>
          </a:r>
        </a:p>
      </dgm:t>
    </dgm:pt>
    <dgm:pt modelId="{C31010C1-4192-DC46-B634-47C1F0CA4F16}" type="parTrans" cxnId="{01CA457B-78DC-6249-A925-9545D6FFF97E}">
      <dgm:prSet/>
      <dgm:spPr/>
      <dgm:t>
        <a:bodyPr/>
        <a:lstStyle/>
        <a:p>
          <a:endParaRPr lang="en-US"/>
        </a:p>
      </dgm:t>
    </dgm:pt>
    <dgm:pt modelId="{6FA7AB4A-F616-AC48-9674-29CEB917008E}" type="sibTrans" cxnId="{01CA457B-78DC-6249-A925-9545D6FFF97E}">
      <dgm:prSet/>
      <dgm:spPr/>
      <dgm:t>
        <a:bodyPr/>
        <a:lstStyle/>
        <a:p>
          <a:endParaRPr lang="en-US"/>
        </a:p>
      </dgm:t>
    </dgm:pt>
    <dgm:pt modelId="{C8967423-0B82-614B-84A3-82F4FFF00BFE}">
      <dgm:prSet custT="1"/>
      <dgm:spPr/>
      <dgm:t>
        <a:bodyPr/>
        <a:lstStyle/>
        <a:p>
          <a:r>
            <a:rPr lang="en-US" sz="2000" dirty="0"/>
            <a:t>set the budgets of agencies and bureaus.</a:t>
          </a:r>
        </a:p>
      </dgm:t>
    </dgm:pt>
    <dgm:pt modelId="{E38F2D01-EEB3-D447-B997-BF9C87657B3F}" type="parTrans" cxnId="{CE841E97-B8F0-BD40-89C2-8DAE7B69DD59}">
      <dgm:prSet/>
      <dgm:spPr/>
      <dgm:t>
        <a:bodyPr/>
        <a:lstStyle/>
        <a:p>
          <a:endParaRPr lang="en-US"/>
        </a:p>
      </dgm:t>
    </dgm:pt>
    <dgm:pt modelId="{E87D30BB-3ADC-E74E-B6DA-E63D62F7DBA0}" type="sibTrans" cxnId="{CE841E97-B8F0-BD40-89C2-8DAE7B69DD59}">
      <dgm:prSet/>
      <dgm:spPr/>
      <dgm:t>
        <a:bodyPr/>
        <a:lstStyle/>
        <a:p>
          <a:endParaRPr lang="en-US"/>
        </a:p>
      </dgm:t>
    </dgm:pt>
    <dgm:pt modelId="{31E3D34B-DE8F-2F43-B35C-46EDE0A82318}">
      <dgm:prSet phldrT="[Text]" custT="1"/>
      <dgm:spPr/>
      <dgm:t>
        <a:bodyPr/>
        <a:lstStyle/>
        <a:p>
          <a:r>
            <a:rPr lang="en-US" sz="2000" dirty="0"/>
            <a:t>Just as profits are the lifeblood of the market entrepreneur, votes are the lifeblood of the politician.</a:t>
          </a:r>
        </a:p>
      </dgm:t>
    </dgm:pt>
    <dgm:pt modelId="{5C7B236B-C439-C34C-9841-C17A749B5611}" type="parTrans" cxnId="{CF513287-AB24-234E-8F99-7AFE19582639}">
      <dgm:prSet/>
      <dgm:spPr/>
      <dgm:t>
        <a:bodyPr/>
        <a:lstStyle/>
        <a:p>
          <a:endParaRPr lang="en-US"/>
        </a:p>
      </dgm:t>
    </dgm:pt>
    <dgm:pt modelId="{BE839387-9495-004F-927C-367A8CEBAD72}" type="sibTrans" cxnId="{CF513287-AB24-234E-8F99-7AFE19582639}">
      <dgm:prSet/>
      <dgm:spPr/>
      <dgm:t>
        <a:bodyPr/>
        <a:lstStyle/>
        <a:p>
          <a:endParaRPr lang="en-US"/>
        </a:p>
      </dgm:t>
    </dgm:pt>
    <dgm:pt modelId="{CE4FE6B4-F802-9F4E-BC2D-BAD3D10A1554}" type="pres">
      <dgm:prSet presAssocID="{DCCEE708-FCB5-274D-9C0E-7B0B1B36609F}" presName="linear" presStyleCnt="0">
        <dgm:presLayoutVars>
          <dgm:animLvl val="lvl"/>
          <dgm:resizeHandles val="exact"/>
        </dgm:presLayoutVars>
      </dgm:prSet>
      <dgm:spPr/>
    </dgm:pt>
    <dgm:pt modelId="{7AE23284-4D73-D54E-B2B8-D174CED47483}" type="pres">
      <dgm:prSet presAssocID="{E682F5EF-D933-B443-B7D7-B0F639CA8B7B}" presName="parentText" presStyleLbl="node1" presStyleIdx="0" presStyleCnt="3" custScaleY="48953">
        <dgm:presLayoutVars>
          <dgm:chMax val="0"/>
          <dgm:bulletEnabled val="1"/>
        </dgm:presLayoutVars>
      </dgm:prSet>
      <dgm:spPr/>
    </dgm:pt>
    <dgm:pt modelId="{A01F754B-5B21-0940-A18C-470F3D050A03}" type="pres">
      <dgm:prSet presAssocID="{E682F5EF-D933-B443-B7D7-B0F639CA8B7B}" presName="childText" presStyleLbl="revTx" presStyleIdx="0" presStyleCnt="2">
        <dgm:presLayoutVars>
          <dgm:bulletEnabled val="1"/>
        </dgm:presLayoutVars>
      </dgm:prSet>
      <dgm:spPr/>
    </dgm:pt>
    <dgm:pt modelId="{D360719C-6592-4549-AC2D-ED85388DB26F}" type="pres">
      <dgm:prSet presAssocID="{3E228EF3-A5DC-AC44-88AF-C73CFB7835D5}" presName="parentText" presStyleLbl="node1" presStyleIdx="1" presStyleCnt="3">
        <dgm:presLayoutVars>
          <dgm:chMax val="0"/>
          <dgm:bulletEnabled val="1"/>
        </dgm:presLayoutVars>
      </dgm:prSet>
      <dgm:spPr/>
    </dgm:pt>
    <dgm:pt modelId="{87ED05A9-270A-4544-90D0-C4E8D46AE54C}" type="pres">
      <dgm:prSet presAssocID="{2F7DFE1F-3E8C-964D-AEAE-B070E264C8FE}" presName="spacer" presStyleCnt="0"/>
      <dgm:spPr/>
    </dgm:pt>
    <dgm:pt modelId="{7A62D07F-22B8-7F44-B784-A5B5B36D3CA4}" type="pres">
      <dgm:prSet presAssocID="{93F164DE-59EB-CC41-9487-6F85C302E284}" presName="parentText" presStyleLbl="node1" presStyleIdx="2" presStyleCnt="3" custScaleY="53368">
        <dgm:presLayoutVars>
          <dgm:chMax val="0"/>
          <dgm:bulletEnabled val="1"/>
        </dgm:presLayoutVars>
      </dgm:prSet>
      <dgm:spPr/>
    </dgm:pt>
    <dgm:pt modelId="{B1A288D4-E8A7-B847-849F-BFACE9DFE7B4}" type="pres">
      <dgm:prSet presAssocID="{93F164DE-59EB-CC41-9487-6F85C302E284}" presName="childText" presStyleLbl="revTx" presStyleIdx="1" presStyleCnt="2">
        <dgm:presLayoutVars>
          <dgm:bulletEnabled val="1"/>
        </dgm:presLayoutVars>
      </dgm:prSet>
      <dgm:spPr/>
    </dgm:pt>
  </dgm:ptLst>
  <dgm:cxnLst>
    <dgm:cxn modelId="{7782C517-DCF2-3044-A0C5-2210C1E4937A}" srcId="{DCCEE708-FCB5-274D-9C0E-7B0B1B36609F}" destId="{E682F5EF-D933-B443-B7D7-B0F639CA8B7B}" srcOrd="0" destOrd="0" parTransId="{CF32210F-7ADA-0A4A-9636-DEDC66514B95}" sibTransId="{2568AD5D-E84E-CA49-AD01-655D2FEF0BF8}"/>
    <dgm:cxn modelId="{45808822-F7E7-4345-A308-9FDEBFE77587}" type="presOf" srcId="{93F164DE-59EB-CC41-9487-6F85C302E284}" destId="{7A62D07F-22B8-7F44-B784-A5B5B36D3CA4}" srcOrd="0" destOrd="0" presId="urn:microsoft.com/office/officeart/2005/8/layout/vList2"/>
    <dgm:cxn modelId="{AB85F32A-B285-F949-A7AE-5D0CC0DE6BBD}" type="presOf" srcId="{31E3D34B-DE8F-2F43-B35C-46EDE0A82318}" destId="{A01F754B-5B21-0940-A18C-470F3D050A03}" srcOrd="0" destOrd="1" presId="urn:microsoft.com/office/officeart/2005/8/layout/vList2"/>
    <dgm:cxn modelId="{09491847-BA4C-C14F-B1CC-3B691CA51F2C}" srcId="{DCCEE708-FCB5-274D-9C0E-7B0B1B36609F}" destId="{3E228EF3-A5DC-AC44-88AF-C73CFB7835D5}" srcOrd="1" destOrd="0" parTransId="{24A27391-AF52-1449-BE4A-6081FFA307A3}" sibTransId="{2F7DFE1F-3E8C-964D-AEAE-B070E264C8FE}"/>
    <dgm:cxn modelId="{73343C5A-86A1-9C47-929E-2934E994019E}" type="presOf" srcId="{DCCEE708-FCB5-274D-9C0E-7B0B1B36609F}" destId="{CE4FE6B4-F802-9F4E-BC2D-BAD3D10A1554}" srcOrd="0" destOrd="0" presId="urn:microsoft.com/office/officeart/2005/8/layout/vList2"/>
    <dgm:cxn modelId="{01CA457B-78DC-6249-A925-9545D6FFF97E}" srcId="{93F164DE-59EB-CC41-9487-6F85C302E284}" destId="{86B64A1F-94A8-F74E-8BA0-5133E6FD6D62}" srcOrd="1" destOrd="0" parTransId="{C31010C1-4192-DC46-B634-47C1F0CA4F16}" sibTransId="{6FA7AB4A-F616-AC48-9674-29CEB917008E}"/>
    <dgm:cxn modelId="{E0CD2981-E95C-C243-BD99-86068D2F5EBB}" type="presOf" srcId="{84A91184-AFDB-9B4B-AA92-24FAB091AD64}" destId="{A01F754B-5B21-0940-A18C-470F3D050A03}" srcOrd="0" destOrd="0" presId="urn:microsoft.com/office/officeart/2005/8/layout/vList2"/>
    <dgm:cxn modelId="{C23F1D82-037F-D046-BE78-C439150380A6}" type="presOf" srcId="{3E228EF3-A5DC-AC44-88AF-C73CFB7835D5}" destId="{D360719C-6592-4549-AC2D-ED85388DB26F}" srcOrd="0" destOrd="0" presId="urn:microsoft.com/office/officeart/2005/8/layout/vList2"/>
    <dgm:cxn modelId="{CF513287-AB24-234E-8F99-7AFE19582639}" srcId="{84A91184-AFDB-9B4B-AA92-24FAB091AD64}" destId="{31E3D34B-DE8F-2F43-B35C-46EDE0A82318}" srcOrd="0" destOrd="0" parTransId="{5C7B236B-C439-C34C-9841-C17A749B5611}" sibTransId="{BE839387-9495-004F-927C-367A8CEBAD72}"/>
    <dgm:cxn modelId="{707D0B93-C680-E447-92F1-2E3DB975E673}" srcId="{E682F5EF-D933-B443-B7D7-B0F639CA8B7B}" destId="{84A91184-AFDB-9B4B-AA92-24FAB091AD64}" srcOrd="0" destOrd="0" parTransId="{6164CCB1-45AE-4C4C-AFC4-0658CBFA89F7}" sibTransId="{4C592FE4-A1F2-0B4F-B144-20B9EFEFACC8}"/>
    <dgm:cxn modelId="{CE841E97-B8F0-BD40-89C2-8DAE7B69DD59}" srcId="{93F164DE-59EB-CC41-9487-6F85C302E284}" destId="{C8967423-0B82-614B-84A3-82F4FFF00BFE}" srcOrd="2" destOrd="0" parTransId="{E38F2D01-EEB3-D447-B997-BF9C87657B3F}" sibTransId="{E87D30BB-3ADC-E74E-B6DA-E63D62F7DBA0}"/>
    <dgm:cxn modelId="{FFFFE6AD-5253-D146-AC3C-B88B2CDD903E}" type="presOf" srcId="{86B64A1F-94A8-F74E-8BA0-5133E6FD6D62}" destId="{B1A288D4-E8A7-B847-849F-BFACE9DFE7B4}" srcOrd="0" destOrd="1" presId="urn:microsoft.com/office/officeart/2005/8/layout/vList2"/>
    <dgm:cxn modelId="{83CB4BAF-2FCD-154E-A386-89737D275746}" srcId="{93F164DE-59EB-CC41-9487-6F85C302E284}" destId="{5DA0D147-0FF9-DB4E-A551-F09DC3A8CB02}" srcOrd="0" destOrd="0" parTransId="{0A5D0C4D-8DC1-4D42-B0B6-959DF4EE0F89}" sibTransId="{8ADEDB0B-CC89-5444-A36E-14C0DC13337A}"/>
    <dgm:cxn modelId="{AB924FBB-90E9-AB4F-91FA-D9298AF94C32}" srcId="{DCCEE708-FCB5-274D-9C0E-7B0B1B36609F}" destId="{93F164DE-59EB-CC41-9487-6F85C302E284}" srcOrd="2" destOrd="0" parTransId="{B7C7836A-CA4A-2B46-AD8B-B1010E52A94C}" sibTransId="{530BA62E-BF1E-A34D-A39C-37FC01DD10D8}"/>
    <dgm:cxn modelId="{229E25C1-490B-3142-AA4A-65A778630032}" type="presOf" srcId="{5DA0D147-0FF9-DB4E-A551-F09DC3A8CB02}" destId="{B1A288D4-E8A7-B847-849F-BFACE9DFE7B4}" srcOrd="0" destOrd="0" presId="urn:microsoft.com/office/officeart/2005/8/layout/vList2"/>
    <dgm:cxn modelId="{9B3A9EE9-5436-C443-8486-7E009629F930}" type="presOf" srcId="{C8967423-0B82-614B-84A3-82F4FFF00BFE}" destId="{B1A288D4-E8A7-B847-849F-BFACE9DFE7B4}" srcOrd="0" destOrd="2" presId="urn:microsoft.com/office/officeart/2005/8/layout/vList2"/>
    <dgm:cxn modelId="{AD20E2FC-3F1B-744A-9CED-002888827A47}" type="presOf" srcId="{E682F5EF-D933-B443-B7D7-B0F639CA8B7B}" destId="{7AE23284-4D73-D54E-B2B8-D174CED47483}" srcOrd="0" destOrd="0" presId="urn:microsoft.com/office/officeart/2005/8/layout/vList2"/>
    <dgm:cxn modelId="{428C57C2-A624-4143-ACDD-071E84CF024A}" type="presParOf" srcId="{CE4FE6B4-F802-9F4E-BC2D-BAD3D10A1554}" destId="{7AE23284-4D73-D54E-B2B8-D174CED47483}" srcOrd="0" destOrd="0" presId="urn:microsoft.com/office/officeart/2005/8/layout/vList2"/>
    <dgm:cxn modelId="{F1FA9623-32E9-2D49-9B2D-FCD8E56831E1}" type="presParOf" srcId="{CE4FE6B4-F802-9F4E-BC2D-BAD3D10A1554}" destId="{A01F754B-5B21-0940-A18C-470F3D050A03}" srcOrd="1" destOrd="0" presId="urn:microsoft.com/office/officeart/2005/8/layout/vList2"/>
    <dgm:cxn modelId="{4EE0D9DA-9FB1-0743-810D-9BCD42829AFC}" type="presParOf" srcId="{CE4FE6B4-F802-9F4E-BC2D-BAD3D10A1554}" destId="{D360719C-6592-4549-AC2D-ED85388DB26F}" srcOrd="2" destOrd="0" presId="urn:microsoft.com/office/officeart/2005/8/layout/vList2"/>
    <dgm:cxn modelId="{42DC531E-E598-A74D-B39C-5A12AAC35AAA}" type="presParOf" srcId="{CE4FE6B4-F802-9F4E-BC2D-BAD3D10A1554}" destId="{87ED05A9-270A-4544-90D0-C4E8D46AE54C}" srcOrd="3" destOrd="0" presId="urn:microsoft.com/office/officeart/2005/8/layout/vList2"/>
    <dgm:cxn modelId="{816C5DD5-E8A7-C343-8A5E-546740E4EA29}" type="presParOf" srcId="{CE4FE6B4-F802-9F4E-BC2D-BAD3D10A1554}" destId="{7A62D07F-22B8-7F44-B784-A5B5B36D3CA4}" srcOrd="4" destOrd="0" presId="urn:microsoft.com/office/officeart/2005/8/layout/vList2"/>
    <dgm:cxn modelId="{247B122C-806C-EC40-A11D-BDDAE10219F1}" type="presParOf" srcId="{CE4FE6B4-F802-9F4E-BC2D-BAD3D10A1554}" destId="{B1A288D4-E8A7-B847-849F-BFACE9DFE7B4}"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24A8220-CD40-6B4F-8EF6-B2F088CC6096}"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7FD9379E-D5DA-BE41-AF01-2619D403CAC6}">
      <dgm:prSet phldrT="[Text]"/>
      <dgm:spPr/>
      <dgm:t>
        <a:bodyPr/>
        <a:lstStyle/>
        <a:p>
          <a:r>
            <a:rPr lang="en-US" dirty="0"/>
            <a:t>Civil servants (</a:t>
          </a:r>
          <a:r>
            <a:rPr lang="en-US" b="1" i="1" dirty="0"/>
            <a:t>government bureaucrats</a:t>
          </a:r>
          <a:r>
            <a:rPr lang="en-US" dirty="0"/>
            <a:t>) as political participants:</a:t>
          </a:r>
        </a:p>
      </dgm:t>
    </dgm:pt>
    <dgm:pt modelId="{98238D14-5B30-C64F-BC00-B6D362FBCC07}" type="parTrans" cxnId="{0E9F5EAB-20B7-F44E-9CBE-B2508A5D8A68}">
      <dgm:prSet/>
      <dgm:spPr/>
      <dgm:t>
        <a:bodyPr/>
        <a:lstStyle/>
        <a:p>
          <a:endParaRPr lang="en-US"/>
        </a:p>
      </dgm:t>
    </dgm:pt>
    <dgm:pt modelId="{05CE1718-EC7A-264C-A8E8-572ABE39F135}" type="sibTrans" cxnId="{0E9F5EAB-20B7-F44E-9CBE-B2508A5D8A68}">
      <dgm:prSet/>
      <dgm:spPr/>
      <dgm:t>
        <a:bodyPr/>
        <a:lstStyle/>
        <a:p>
          <a:endParaRPr lang="en-US"/>
        </a:p>
      </dgm:t>
    </dgm:pt>
    <dgm:pt modelId="{7FC97AF6-9E16-AE44-83E2-F9FE4BD05C71}">
      <dgm:prSet phldrT="[Text]"/>
      <dgm:spPr/>
      <dgm:t>
        <a:bodyPr/>
        <a:lstStyle/>
        <a:p>
          <a:r>
            <a:rPr lang="en-US" dirty="0"/>
            <a:t>Bureaucrats (individuals who handle the day-to-day operations of government) seek promotions, job security, power, etc.</a:t>
          </a:r>
        </a:p>
      </dgm:t>
    </dgm:pt>
    <dgm:pt modelId="{4BDCDE07-7885-EB4C-826F-2C3853D8D00B}" type="parTrans" cxnId="{DB2F7750-A3B4-FB45-A1B9-568DEFC0650D}">
      <dgm:prSet/>
      <dgm:spPr/>
      <dgm:t>
        <a:bodyPr/>
        <a:lstStyle/>
        <a:p>
          <a:endParaRPr lang="en-US"/>
        </a:p>
      </dgm:t>
    </dgm:pt>
    <dgm:pt modelId="{81D87FE1-173D-F44E-9AE9-A2FAB75EB8E5}" type="sibTrans" cxnId="{DB2F7750-A3B4-FB45-A1B9-568DEFC0650D}">
      <dgm:prSet/>
      <dgm:spPr/>
      <dgm:t>
        <a:bodyPr/>
        <a:lstStyle/>
        <a:p>
          <a:endParaRPr lang="en-US"/>
        </a:p>
      </dgm:t>
    </dgm:pt>
    <dgm:pt modelId="{C80C4E2F-F7D0-494D-A5D3-6E95E854B474}">
      <dgm:prSet phldrT="[Text]"/>
      <dgm:spPr/>
      <dgm:t>
        <a:bodyPr/>
        <a:lstStyle/>
        <a:p>
          <a:r>
            <a:rPr lang="en-US" dirty="0"/>
            <a:t>The interests of bureaucrats are often complementary with those of the interest groups they serve.</a:t>
          </a:r>
        </a:p>
      </dgm:t>
    </dgm:pt>
    <dgm:pt modelId="{77F3198A-82D3-0A41-B438-0AAB42255B35}" type="parTrans" cxnId="{2E09ED31-790B-8041-BA5A-1BCD11B5B396}">
      <dgm:prSet/>
      <dgm:spPr/>
      <dgm:t>
        <a:bodyPr/>
        <a:lstStyle/>
        <a:p>
          <a:endParaRPr lang="en-US"/>
        </a:p>
      </dgm:t>
    </dgm:pt>
    <dgm:pt modelId="{FA378BF0-93AE-5245-836C-ECDFF810D9FD}" type="sibTrans" cxnId="{2E09ED31-790B-8041-BA5A-1BCD11B5B396}">
      <dgm:prSet/>
      <dgm:spPr/>
      <dgm:t>
        <a:bodyPr/>
        <a:lstStyle/>
        <a:p>
          <a:endParaRPr lang="en-US"/>
        </a:p>
      </dgm:t>
    </dgm:pt>
    <dgm:pt modelId="{C83B65A0-B6A0-1249-A236-891180F0DEB3}">
      <dgm:prSet phldrT="[Text]"/>
      <dgm:spPr/>
      <dgm:t>
        <a:bodyPr/>
        <a:lstStyle/>
        <a:p>
          <a:r>
            <a:rPr lang="en-US" dirty="0"/>
            <a:t>Larger budgets and program expansion generally serve the interests of bureaucrats.</a:t>
          </a:r>
        </a:p>
      </dgm:t>
    </dgm:pt>
    <dgm:pt modelId="{953A3D7A-FDCF-2544-B1BD-7780AD3A8C89}" type="parTrans" cxnId="{3D6E8B57-3D71-A84F-A216-1D98E7FA4E2A}">
      <dgm:prSet/>
      <dgm:spPr/>
      <dgm:t>
        <a:bodyPr/>
        <a:lstStyle/>
        <a:p>
          <a:endParaRPr lang="en-US"/>
        </a:p>
      </dgm:t>
    </dgm:pt>
    <dgm:pt modelId="{1DCCB602-85A9-2640-9D83-F27414D176B3}" type="sibTrans" cxnId="{3D6E8B57-3D71-A84F-A216-1D98E7FA4E2A}">
      <dgm:prSet/>
      <dgm:spPr/>
      <dgm:t>
        <a:bodyPr/>
        <a:lstStyle/>
        <a:p>
          <a:endParaRPr lang="en-US"/>
        </a:p>
      </dgm:t>
    </dgm:pt>
    <dgm:pt modelId="{39D9267A-AE99-1448-99B1-54F7AAE65AF6}" type="pres">
      <dgm:prSet presAssocID="{724A8220-CD40-6B4F-8EF6-B2F088CC6096}" presName="linear" presStyleCnt="0">
        <dgm:presLayoutVars>
          <dgm:animLvl val="lvl"/>
          <dgm:resizeHandles val="exact"/>
        </dgm:presLayoutVars>
      </dgm:prSet>
      <dgm:spPr/>
    </dgm:pt>
    <dgm:pt modelId="{ADCB6CDA-5608-A24F-98AB-363D1341E6F7}" type="pres">
      <dgm:prSet presAssocID="{7FD9379E-D5DA-BE41-AF01-2619D403CAC6}" presName="parentText" presStyleLbl="node1" presStyleIdx="0" presStyleCnt="1">
        <dgm:presLayoutVars>
          <dgm:chMax val="0"/>
          <dgm:bulletEnabled val="1"/>
        </dgm:presLayoutVars>
      </dgm:prSet>
      <dgm:spPr/>
    </dgm:pt>
    <dgm:pt modelId="{02664AC9-B76E-B14C-8926-2E4586E4C930}" type="pres">
      <dgm:prSet presAssocID="{7FD9379E-D5DA-BE41-AF01-2619D403CAC6}" presName="childText" presStyleLbl="revTx" presStyleIdx="0" presStyleCnt="1">
        <dgm:presLayoutVars>
          <dgm:bulletEnabled val="1"/>
        </dgm:presLayoutVars>
      </dgm:prSet>
      <dgm:spPr/>
    </dgm:pt>
  </dgm:ptLst>
  <dgm:cxnLst>
    <dgm:cxn modelId="{14B51908-0F24-4E45-A3DA-643C6F7C4248}" type="presOf" srcId="{724A8220-CD40-6B4F-8EF6-B2F088CC6096}" destId="{39D9267A-AE99-1448-99B1-54F7AAE65AF6}" srcOrd="0" destOrd="0" presId="urn:microsoft.com/office/officeart/2005/8/layout/vList2"/>
    <dgm:cxn modelId="{A7E8B419-0BD9-4243-A295-CC0E4ADC5BA9}" type="presOf" srcId="{C83B65A0-B6A0-1249-A236-891180F0DEB3}" destId="{02664AC9-B76E-B14C-8926-2E4586E4C930}" srcOrd="0" destOrd="2" presId="urn:microsoft.com/office/officeart/2005/8/layout/vList2"/>
    <dgm:cxn modelId="{2E09ED31-790B-8041-BA5A-1BCD11B5B396}" srcId="{7FD9379E-D5DA-BE41-AF01-2619D403CAC6}" destId="{C80C4E2F-F7D0-494D-A5D3-6E95E854B474}" srcOrd="1" destOrd="0" parTransId="{77F3198A-82D3-0A41-B438-0AAB42255B35}" sibTransId="{FA378BF0-93AE-5245-836C-ECDFF810D9FD}"/>
    <dgm:cxn modelId="{74612845-F194-B741-8143-1F1BC1055693}" type="presOf" srcId="{7FD9379E-D5DA-BE41-AF01-2619D403CAC6}" destId="{ADCB6CDA-5608-A24F-98AB-363D1341E6F7}" srcOrd="0" destOrd="0" presId="urn:microsoft.com/office/officeart/2005/8/layout/vList2"/>
    <dgm:cxn modelId="{DB2F7750-A3B4-FB45-A1B9-568DEFC0650D}" srcId="{7FD9379E-D5DA-BE41-AF01-2619D403CAC6}" destId="{7FC97AF6-9E16-AE44-83E2-F9FE4BD05C71}" srcOrd="0" destOrd="0" parTransId="{4BDCDE07-7885-EB4C-826F-2C3853D8D00B}" sibTransId="{81D87FE1-173D-F44E-9AE9-A2FAB75EB8E5}"/>
    <dgm:cxn modelId="{3D6E8B57-3D71-A84F-A216-1D98E7FA4E2A}" srcId="{7FD9379E-D5DA-BE41-AF01-2619D403CAC6}" destId="{C83B65A0-B6A0-1249-A236-891180F0DEB3}" srcOrd="2" destOrd="0" parTransId="{953A3D7A-FDCF-2544-B1BD-7780AD3A8C89}" sibTransId="{1DCCB602-85A9-2640-9D83-F27414D176B3}"/>
    <dgm:cxn modelId="{0C134484-2A7D-7D40-85C0-E2497669E63E}" type="presOf" srcId="{C80C4E2F-F7D0-494D-A5D3-6E95E854B474}" destId="{02664AC9-B76E-B14C-8926-2E4586E4C930}" srcOrd="0" destOrd="1" presId="urn:microsoft.com/office/officeart/2005/8/layout/vList2"/>
    <dgm:cxn modelId="{0E9F5EAB-20B7-F44E-9CBE-B2508A5D8A68}" srcId="{724A8220-CD40-6B4F-8EF6-B2F088CC6096}" destId="{7FD9379E-D5DA-BE41-AF01-2619D403CAC6}" srcOrd="0" destOrd="0" parTransId="{98238D14-5B30-C64F-BC00-B6D362FBCC07}" sibTransId="{05CE1718-EC7A-264C-A8E8-572ABE39F135}"/>
    <dgm:cxn modelId="{FA5A35B2-83A3-6B41-A2EA-1940038E46C6}" type="presOf" srcId="{7FC97AF6-9E16-AE44-83E2-F9FE4BD05C71}" destId="{02664AC9-B76E-B14C-8926-2E4586E4C930}" srcOrd="0" destOrd="0" presId="urn:microsoft.com/office/officeart/2005/8/layout/vList2"/>
    <dgm:cxn modelId="{D69E1F53-A136-FE4D-8526-237DD3C3AFD8}" type="presParOf" srcId="{39D9267A-AE99-1448-99B1-54F7AAE65AF6}" destId="{ADCB6CDA-5608-A24F-98AB-363D1341E6F7}" srcOrd="0" destOrd="0" presId="urn:microsoft.com/office/officeart/2005/8/layout/vList2"/>
    <dgm:cxn modelId="{3C0B4E0A-1565-A546-93A6-791522FD77A7}" type="presParOf" srcId="{39D9267A-AE99-1448-99B1-54F7AAE65AF6}" destId="{02664AC9-B76E-B14C-8926-2E4586E4C930}"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8077177-C8DA-254B-BB7E-368025D8004F}"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US"/>
        </a:p>
      </dgm:t>
    </dgm:pt>
    <dgm:pt modelId="{70CBB742-6B3A-1041-97D0-68F152F5F3D3}">
      <dgm:prSet phldrT="[Text]"/>
      <dgm:spPr/>
      <dgm:t>
        <a:bodyPr/>
        <a:lstStyle/>
        <a:p>
          <a:r>
            <a:rPr lang="en-US" dirty="0"/>
            <a:t>• The 1986 winner of the Nobel Prize in Economics, James Buchanan might properly be called the “father of public choice economics.” Rather than assuming that voters, elected political officials, and bureaucrats are “saints” seeking to promote the common good, Buchanan assumed that the key political players responded to the structure of incentives. As he put it, public-choice analysis is “government without the romance.”</a:t>
          </a:r>
        </a:p>
        <a:p>
          <a:r>
            <a:rPr lang="en-US" dirty="0"/>
            <a:t>• Buchanan’s most famous work, </a:t>
          </a:r>
          <a:r>
            <a:rPr lang="en-US" i="1" dirty="0"/>
            <a:t>The Calculus of Consent</a:t>
          </a:r>
          <a:r>
            <a:rPr lang="en-US" dirty="0"/>
            <a:t> (1962), coauthored with Gordon </a:t>
          </a:r>
          <a:r>
            <a:rPr lang="en-US" dirty="0" err="1"/>
            <a:t>Tullock</a:t>
          </a:r>
          <a:r>
            <a:rPr lang="en-US" dirty="0"/>
            <a:t>, argues that unless constitutional rules are structured in a manner that will bring the self-interests of the political players into harmony with the wise use of resources, government action will often be counterproductive. Given the continued growth of government, Buchanan’s work is now perhaps more relevant than at any time in American history.</a:t>
          </a:r>
        </a:p>
      </dgm:t>
    </dgm:pt>
    <dgm:pt modelId="{074B171E-3237-974C-A94A-CFA9C3A07DF0}" type="parTrans" cxnId="{930D5BF8-7E19-7547-81FB-353C3FE5FBFC}">
      <dgm:prSet/>
      <dgm:spPr/>
      <dgm:t>
        <a:bodyPr/>
        <a:lstStyle/>
        <a:p>
          <a:endParaRPr lang="en-US"/>
        </a:p>
      </dgm:t>
    </dgm:pt>
    <dgm:pt modelId="{271CF878-EF33-7545-B287-F92CE00EDA87}" type="sibTrans" cxnId="{930D5BF8-7E19-7547-81FB-353C3FE5FBFC}">
      <dgm:prSet/>
      <dgm:spPr/>
      <dgm:t>
        <a:bodyPr/>
        <a:lstStyle/>
        <a:p>
          <a:endParaRPr lang="en-US"/>
        </a:p>
      </dgm:t>
    </dgm:pt>
    <dgm:pt modelId="{FBA23E6D-0B39-3C40-BD40-6FE2D9A01F12}" type="pres">
      <dgm:prSet presAssocID="{28077177-C8DA-254B-BB7E-368025D8004F}" presName="vert0" presStyleCnt="0">
        <dgm:presLayoutVars>
          <dgm:dir/>
          <dgm:animOne val="branch"/>
          <dgm:animLvl val="lvl"/>
        </dgm:presLayoutVars>
      </dgm:prSet>
      <dgm:spPr/>
    </dgm:pt>
    <dgm:pt modelId="{F82FAF5C-A4E3-3E49-AE51-B374416E01C0}" type="pres">
      <dgm:prSet presAssocID="{70CBB742-6B3A-1041-97D0-68F152F5F3D3}" presName="thickLine" presStyleLbl="alignNode1" presStyleIdx="0" presStyleCnt="1"/>
      <dgm:spPr/>
    </dgm:pt>
    <dgm:pt modelId="{03A4E282-4BEC-0940-8E03-F03BE8F0A4ED}" type="pres">
      <dgm:prSet presAssocID="{70CBB742-6B3A-1041-97D0-68F152F5F3D3}" presName="horz1" presStyleCnt="0"/>
      <dgm:spPr/>
    </dgm:pt>
    <dgm:pt modelId="{3C5943EA-BE6F-1045-83D3-03B9137578C9}" type="pres">
      <dgm:prSet presAssocID="{70CBB742-6B3A-1041-97D0-68F152F5F3D3}" presName="tx1" presStyleLbl="revTx" presStyleIdx="0" presStyleCnt="1"/>
      <dgm:spPr/>
    </dgm:pt>
    <dgm:pt modelId="{C6BA6227-BF5E-BE46-8FE2-8580C4BABCD9}" type="pres">
      <dgm:prSet presAssocID="{70CBB742-6B3A-1041-97D0-68F152F5F3D3}" presName="vert1" presStyleCnt="0"/>
      <dgm:spPr/>
    </dgm:pt>
  </dgm:ptLst>
  <dgm:cxnLst>
    <dgm:cxn modelId="{47D12F53-9764-BC4D-87ED-E8D0A8FF3DF5}" type="presOf" srcId="{28077177-C8DA-254B-BB7E-368025D8004F}" destId="{FBA23E6D-0B39-3C40-BD40-6FE2D9A01F12}" srcOrd="0" destOrd="0" presId="urn:microsoft.com/office/officeart/2008/layout/LinedList"/>
    <dgm:cxn modelId="{3248A5CE-FE47-BC48-B1B5-9F1E8040EAB6}" type="presOf" srcId="{70CBB742-6B3A-1041-97D0-68F152F5F3D3}" destId="{3C5943EA-BE6F-1045-83D3-03B9137578C9}" srcOrd="0" destOrd="0" presId="urn:microsoft.com/office/officeart/2008/layout/LinedList"/>
    <dgm:cxn modelId="{930D5BF8-7E19-7547-81FB-353C3FE5FBFC}" srcId="{28077177-C8DA-254B-BB7E-368025D8004F}" destId="{70CBB742-6B3A-1041-97D0-68F152F5F3D3}" srcOrd="0" destOrd="0" parTransId="{074B171E-3237-974C-A94A-CFA9C3A07DF0}" sibTransId="{271CF878-EF33-7545-B287-F92CE00EDA87}"/>
    <dgm:cxn modelId="{9427F851-A540-0F48-B3D4-A2E8606663CE}" type="presParOf" srcId="{FBA23E6D-0B39-3C40-BD40-6FE2D9A01F12}" destId="{F82FAF5C-A4E3-3E49-AE51-B374416E01C0}" srcOrd="0" destOrd="0" presId="urn:microsoft.com/office/officeart/2008/layout/LinedList"/>
    <dgm:cxn modelId="{AFFA52F4-FADB-AA4C-8A97-75466E59D6E2}" type="presParOf" srcId="{FBA23E6D-0B39-3C40-BD40-6FE2D9A01F12}" destId="{03A4E282-4BEC-0940-8E03-F03BE8F0A4ED}" srcOrd="1" destOrd="0" presId="urn:microsoft.com/office/officeart/2008/layout/LinedList"/>
    <dgm:cxn modelId="{612FA8E4-0822-BA4D-9A42-501ACCB49022}" type="presParOf" srcId="{03A4E282-4BEC-0940-8E03-F03BE8F0A4ED}" destId="{3C5943EA-BE6F-1045-83D3-03B9137578C9}" srcOrd="0" destOrd="0" presId="urn:microsoft.com/office/officeart/2008/layout/LinedList"/>
    <dgm:cxn modelId="{91E653F0-B3C3-4849-B9E2-180DE5B728DD}" type="presParOf" srcId="{03A4E282-4BEC-0940-8E03-F03BE8F0A4ED}" destId="{C6BA6227-BF5E-BE46-8FE2-8580C4BABCD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1. “The average person is more likely to make an informed choice when he or she purchases a laptop computer than when he/she votes for a congressional candidate.”</a:t>
          </a:r>
        </a:p>
        <a:p>
          <a:pPr marL="0"/>
          <a:r>
            <a:rPr lang="en-US" sz="2400" dirty="0"/>
            <a:t>– Evaluate this statement.</a:t>
          </a:r>
        </a:p>
        <a:p>
          <a:pPr marL="0"/>
          <a:endParaRPr lang="en-US" sz="2400" dirty="0"/>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2BCAA95-7554-1144-A51D-D488B27442B3}">
      <dgm:prSet custT="1"/>
      <dgm:spPr/>
      <dgm:t>
        <a:bodyPr lIns="82296"/>
        <a:lstStyle/>
        <a:p>
          <a:pPr marL="0"/>
          <a:r>
            <a:rPr lang="en-US" sz="2400" dirty="0"/>
            <a:t>2. Does the motivation for political action differ from market action? Are people more greedy when they make market choices than when they make political choices?</a:t>
          </a:r>
        </a:p>
        <a:p>
          <a:pPr marL="0"/>
          <a:endParaRPr lang="en-US" sz="2200" dirty="0"/>
        </a:p>
      </dgm:t>
    </dgm:pt>
    <dgm:pt modelId="{EF74304B-6066-D44C-9035-C6F510D0E436}" type="parTrans" cxnId="{BE56F30A-277B-4946-BE1A-A43AA212B0CE}">
      <dgm:prSet/>
      <dgm:spPr/>
      <dgm:t>
        <a:bodyPr/>
        <a:lstStyle/>
        <a:p>
          <a:endParaRPr lang="en-US"/>
        </a:p>
      </dgm:t>
    </dgm:pt>
    <dgm:pt modelId="{8F8BC650-F25E-204B-A83B-CFFF577B19D6}" type="sibTrans" cxnId="{BE56F30A-277B-4946-BE1A-A43AA212B0CE}">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2"/>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2" custScaleY="167576"/>
      <dgm:spPr/>
    </dgm:pt>
    <dgm:pt modelId="{F90D3134-D7BC-4B28-85C9-FC158B7B1707}" type="pres">
      <dgm:prSet presAssocID="{E095EAFF-FC28-4DDB-A62D-294ABADF82D4}" presName="vert1" presStyleCnt="0"/>
      <dgm:spPr/>
    </dgm:pt>
    <dgm:pt modelId="{EC7152CA-D4CA-5C4C-8B1B-57DD69639D31}" type="pres">
      <dgm:prSet presAssocID="{B2BCAA95-7554-1144-A51D-D488B27442B3}" presName="thickLine" presStyleLbl="alignNode1" presStyleIdx="1" presStyleCnt="2"/>
      <dgm:spPr/>
    </dgm:pt>
    <dgm:pt modelId="{A527F3D2-EFDA-6B45-8A8B-42A7DDF3D253}" type="pres">
      <dgm:prSet presAssocID="{B2BCAA95-7554-1144-A51D-D488B27442B3}" presName="horz1" presStyleCnt="0"/>
      <dgm:spPr/>
    </dgm:pt>
    <dgm:pt modelId="{D3D1FA58-F26D-3D43-88B2-D11BF9BE302F}" type="pres">
      <dgm:prSet presAssocID="{B2BCAA95-7554-1144-A51D-D488B27442B3}" presName="tx1" presStyleLbl="revTx" presStyleIdx="1" presStyleCnt="2" custScaleY="135751"/>
      <dgm:spPr/>
    </dgm:pt>
    <dgm:pt modelId="{B4949F2F-950A-E845-AA7E-40BA0DA57F0E}" type="pres">
      <dgm:prSet presAssocID="{B2BCAA95-7554-1144-A51D-D488B27442B3}" presName="vert1" presStyleCnt="0"/>
      <dgm:spPr/>
    </dgm:pt>
  </dgm:ptLst>
  <dgm:cxnLst>
    <dgm:cxn modelId="{BE56F30A-277B-4946-BE1A-A43AA212B0CE}" srcId="{B8B9FAC9-DA7F-408E-9F38-FBA266BF6D4A}" destId="{B2BCAA95-7554-1144-A51D-D488B27442B3}" srcOrd="1" destOrd="0" parTransId="{EF74304B-6066-D44C-9035-C6F510D0E436}" sibTransId="{8F8BC650-F25E-204B-A83B-CFFF577B19D6}"/>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94C5855E-3450-F045-A0BE-9BB63DF3CD94}" type="presOf" srcId="{B2BCAA95-7554-1144-A51D-D488B27442B3}" destId="{D3D1FA58-F26D-3D43-88B2-D11BF9BE302F}" srcOrd="0" destOrd="0" presId="urn:microsoft.com/office/officeart/2008/layout/LinedList"/>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 modelId="{5B18A68C-CB95-964B-A4B1-C194ADEB1B2E}" type="presParOf" srcId="{B7EFA218-8B3B-4A18-8423-43E679B4D399}" destId="{EC7152CA-D4CA-5C4C-8B1B-57DD69639D31}" srcOrd="2" destOrd="0" presId="urn:microsoft.com/office/officeart/2008/layout/LinedList"/>
    <dgm:cxn modelId="{1DD81BEE-CAF1-9D41-B7D2-8379D48FE2CC}" type="presParOf" srcId="{B7EFA218-8B3B-4A18-8423-43E679B4D399}" destId="{A527F3D2-EFDA-6B45-8A8B-42A7DDF3D253}" srcOrd="3" destOrd="0" presId="urn:microsoft.com/office/officeart/2008/layout/LinedList"/>
    <dgm:cxn modelId="{CB4BAB05-ADD8-9C48-8BFA-4680D52E1502}" type="presParOf" srcId="{A527F3D2-EFDA-6B45-8A8B-42A7DDF3D253}" destId="{D3D1FA58-F26D-3D43-88B2-D11BF9BE302F}" srcOrd="0" destOrd="0" presId="urn:microsoft.com/office/officeart/2008/layout/LinedList"/>
    <dgm:cxn modelId="{B4B1322A-00EE-9844-A372-2BE7A9BA2077}" type="presParOf" srcId="{A527F3D2-EFDA-6B45-8A8B-42A7DDF3D253}" destId="{B4949F2F-950A-E845-AA7E-40BA0DA57F0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3. “Government action is based on majority rule, whereas </a:t>
          </a:r>
          <a:br>
            <a:rPr lang="en-US" sz="2400" dirty="0"/>
          </a:br>
          <a:r>
            <a:rPr lang="en-US" sz="2400" dirty="0"/>
            <a:t>market action is based on mutual consent.”</a:t>
          </a:r>
        </a:p>
        <a:p>
          <a:pPr marL="0"/>
          <a:r>
            <a:rPr lang="en-US" sz="2400" dirty="0"/>
            <a:t>Is this statement true or false? Is this point important? Why or why not?</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2BCAA95-7554-1144-A51D-D488B27442B3}">
      <dgm:prSet custT="1"/>
      <dgm:spPr/>
      <dgm:t>
        <a:bodyPr lIns="82296"/>
        <a:lstStyle/>
        <a:p>
          <a:pPr marL="0"/>
          <a:r>
            <a:rPr lang="en-US" sz="2400" dirty="0"/>
            <a:t>4. When the cost of a project is allocated among voters in direct proportion to the benefits derived, will democratic political decision making tend to accept projects that are efficient? Will it tend to reject projects that are inefficient? Discuss.</a:t>
          </a:r>
        </a:p>
      </dgm:t>
    </dgm:pt>
    <dgm:pt modelId="{EF74304B-6066-D44C-9035-C6F510D0E436}" type="parTrans" cxnId="{BE56F30A-277B-4946-BE1A-A43AA212B0CE}">
      <dgm:prSet/>
      <dgm:spPr/>
      <dgm:t>
        <a:bodyPr/>
        <a:lstStyle/>
        <a:p>
          <a:endParaRPr lang="en-US"/>
        </a:p>
      </dgm:t>
    </dgm:pt>
    <dgm:pt modelId="{8F8BC650-F25E-204B-A83B-CFFF577B19D6}" type="sibTrans" cxnId="{BE56F30A-277B-4946-BE1A-A43AA212B0CE}">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2"/>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2" custScaleY="167576"/>
      <dgm:spPr/>
    </dgm:pt>
    <dgm:pt modelId="{F90D3134-D7BC-4B28-85C9-FC158B7B1707}" type="pres">
      <dgm:prSet presAssocID="{E095EAFF-FC28-4DDB-A62D-294ABADF82D4}" presName="vert1" presStyleCnt="0"/>
      <dgm:spPr/>
    </dgm:pt>
    <dgm:pt modelId="{EC7152CA-D4CA-5C4C-8B1B-57DD69639D31}" type="pres">
      <dgm:prSet presAssocID="{B2BCAA95-7554-1144-A51D-D488B27442B3}" presName="thickLine" presStyleLbl="alignNode1" presStyleIdx="1" presStyleCnt="2"/>
      <dgm:spPr/>
    </dgm:pt>
    <dgm:pt modelId="{A527F3D2-EFDA-6B45-8A8B-42A7DDF3D253}" type="pres">
      <dgm:prSet presAssocID="{B2BCAA95-7554-1144-A51D-D488B27442B3}" presName="horz1" presStyleCnt="0"/>
      <dgm:spPr/>
    </dgm:pt>
    <dgm:pt modelId="{D3D1FA58-F26D-3D43-88B2-D11BF9BE302F}" type="pres">
      <dgm:prSet presAssocID="{B2BCAA95-7554-1144-A51D-D488B27442B3}" presName="tx1" presStyleLbl="revTx" presStyleIdx="1" presStyleCnt="2" custScaleY="135751"/>
      <dgm:spPr/>
    </dgm:pt>
    <dgm:pt modelId="{B4949F2F-950A-E845-AA7E-40BA0DA57F0E}" type="pres">
      <dgm:prSet presAssocID="{B2BCAA95-7554-1144-A51D-D488B27442B3}" presName="vert1" presStyleCnt="0"/>
      <dgm:spPr/>
    </dgm:pt>
  </dgm:ptLst>
  <dgm:cxnLst>
    <dgm:cxn modelId="{BE56F30A-277B-4946-BE1A-A43AA212B0CE}" srcId="{B8B9FAC9-DA7F-408E-9F38-FBA266BF6D4A}" destId="{B2BCAA95-7554-1144-A51D-D488B27442B3}" srcOrd="1" destOrd="0" parTransId="{EF74304B-6066-D44C-9035-C6F510D0E436}" sibTransId="{8F8BC650-F25E-204B-A83B-CFFF577B19D6}"/>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94C5855E-3450-F045-A0BE-9BB63DF3CD94}" type="presOf" srcId="{B2BCAA95-7554-1144-A51D-D488B27442B3}" destId="{D3D1FA58-F26D-3D43-88B2-D11BF9BE302F}" srcOrd="0" destOrd="0" presId="urn:microsoft.com/office/officeart/2008/layout/LinedList"/>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 modelId="{5B18A68C-CB95-964B-A4B1-C194ADEB1B2E}" type="presParOf" srcId="{B7EFA218-8B3B-4A18-8423-43E679B4D399}" destId="{EC7152CA-D4CA-5C4C-8B1B-57DD69639D31}" srcOrd="2" destOrd="0" presId="urn:microsoft.com/office/officeart/2008/layout/LinedList"/>
    <dgm:cxn modelId="{1DD81BEE-CAF1-9D41-B7D2-8379D48FE2CC}" type="presParOf" srcId="{B7EFA218-8B3B-4A18-8423-43E679B4D399}" destId="{A527F3D2-EFDA-6B45-8A8B-42A7DDF3D253}" srcOrd="3" destOrd="0" presId="urn:microsoft.com/office/officeart/2008/layout/LinedList"/>
    <dgm:cxn modelId="{CB4BAB05-ADD8-9C48-8BFA-4680D52E1502}" type="presParOf" srcId="{A527F3D2-EFDA-6B45-8A8B-42A7DDF3D253}" destId="{D3D1FA58-F26D-3D43-88B2-D11BF9BE302F}" srcOrd="0" destOrd="0" presId="urn:microsoft.com/office/officeart/2008/layout/LinedList"/>
    <dgm:cxn modelId="{B4B1322A-00EE-9844-A372-2BE7A9BA2077}" type="presParOf" srcId="{A527F3D2-EFDA-6B45-8A8B-42A7DDF3D253}" destId="{B4949F2F-950A-E845-AA7E-40BA0DA57F0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5. (</a:t>
          </a:r>
          <a:r>
            <a:rPr lang="en-US" sz="2400" i="1" dirty="0"/>
            <a:t>True or false</a:t>
          </a:r>
          <a:r>
            <a:rPr lang="en-US" sz="2400" dirty="0"/>
            <a:t>) Market allocation and the political process differ in that:</a:t>
          </a:r>
        </a:p>
        <a:p>
          <a:pPr marL="301752"/>
          <a:r>
            <a:rPr lang="en-US" sz="2400" dirty="0"/>
            <a:t>(a) Competition is present in markets, but not in the political sector.</a:t>
          </a:r>
        </a:p>
        <a:p>
          <a:pPr marL="301752"/>
          <a:r>
            <a:rPr lang="en-US" sz="2400" dirty="0"/>
            <a:t>(b) Scarcity is a constraint in markets but not in the political sector.</a:t>
          </a:r>
        </a:p>
        <a:p>
          <a:pPr marL="301752"/>
          <a:r>
            <a:rPr lang="en-US" sz="2400" dirty="0"/>
            <a:t>(c) There is a one-to-one link between payment for and receipt of a good in markets, but this is not always true in the political sector.</a:t>
          </a:r>
        </a:p>
        <a:p>
          <a:pPr marL="301752"/>
          <a:r>
            <a:rPr lang="en-US" sz="2400" dirty="0"/>
            <a:t>(d) Voter-consumers are generally well informed, but market decision makers are not.</a:t>
          </a:r>
        </a:p>
        <a:p>
          <a:pPr marL="301752"/>
          <a:r>
            <a:rPr lang="en-US" sz="2400" dirty="0"/>
            <a:t>(e) Money influences market outcomes, but not political outcomes.</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1"/>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1" custLinFactNeighborX="322" custLinFactNeighborY="320"/>
      <dgm:spPr/>
    </dgm:pt>
    <dgm:pt modelId="{F90D3134-D7BC-4B28-85C9-FC158B7B1707}" type="pres">
      <dgm:prSet presAssocID="{E095EAFF-FC28-4DDB-A62D-294ABADF82D4}" presName="vert1" presStyleCnt="0"/>
      <dgm:spPr/>
    </dgm:pt>
  </dgm:ptLst>
  <dgm:cxnLst>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C1DE787-EA06-8940-B6DB-06A28E03C6FF}"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9817FB7C-75D5-454B-B3FC-FFDD77B307C1}">
      <dgm:prSet phldrT="[Text]"/>
      <dgm:spPr/>
      <dgm:t>
        <a:bodyPr/>
        <a:lstStyle/>
        <a:p>
          <a:r>
            <a:rPr lang="en-US" dirty="0"/>
            <a:t>Politicians have a strong incentive to favor the views of special interests even if the action is inefficient.</a:t>
          </a:r>
        </a:p>
      </dgm:t>
    </dgm:pt>
    <dgm:pt modelId="{C89D9671-F196-3F45-8242-C9FD24D12502}" type="parTrans" cxnId="{7AB1035E-C0C1-054D-9C03-AE88DF5260D3}">
      <dgm:prSet/>
      <dgm:spPr/>
      <dgm:t>
        <a:bodyPr/>
        <a:lstStyle/>
        <a:p>
          <a:endParaRPr lang="en-US"/>
        </a:p>
      </dgm:t>
    </dgm:pt>
    <dgm:pt modelId="{4E220132-47E6-8B4A-80AA-CE01A8F2B212}" type="sibTrans" cxnId="{7AB1035E-C0C1-054D-9C03-AE88DF5260D3}">
      <dgm:prSet/>
      <dgm:spPr/>
      <dgm:t>
        <a:bodyPr/>
        <a:lstStyle/>
        <a:p>
          <a:endParaRPr lang="en-US"/>
        </a:p>
      </dgm:t>
    </dgm:pt>
    <dgm:pt modelId="{87AD6024-7100-4249-A126-0FB0D983B7C4}">
      <dgm:prSet phldrT="[Text]"/>
      <dgm:spPr/>
      <dgm:t>
        <a:bodyPr/>
        <a:lstStyle/>
        <a:p>
          <a:r>
            <a:rPr lang="en-US" dirty="0"/>
            <a:t>Logrolling and pork-barrel legislation strengthen the special interest effect.</a:t>
          </a:r>
        </a:p>
      </dgm:t>
    </dgm:pt>
    <dgm:pt modelId="{EADB3E5F-3089-684F-9A53-BFE9CB89A188}" type="parTrans" cxnId="{8DCD8D6D-9A85-0946-A2C0-7F78A6024F9E}">
      <dgm:prSet/>
      <dgm:spPr/>
      <dgm:t>
        <a:bodyPr/>
        <a:lstStyle/>
        <a:p>
          <a:endParaRPr lang="en-US"/>
        </a:p>
      </dgm:t>
    </dgm:pt>
    <dgm:pt modelId="{40D7971A-D711-EE4F-9D47-A7409F5F314C}" type="sibTrans" cxnId="{8DCD8D6D-9A85-0946-A2C0-7F78A6024F9E}">
      <dgm:prSet/>
      <dgm:spPr/>
      <dgm:t>
        <a:bodyPr/>
        <a:lstStyle/>
        <a:p>
          <a:endParaRPr lang="en-US"/>
        </a:p>
      </dgm:t>
    </dgm:pt>
    <dgm:pt modelId="{A41C4314-A27A-CB4F-8EBA-E6D1B16054C5}">
      <dgm:prSet/>
      <dgm:spPr/>
      <dgm:t>
        <a:bodyPr/>
        <a:lstStyle/>
        <a:p>
          <a:r>
            <a:rPr lang="en-US" dirty="0"/>
            <a:t>Politicians will tend to favor established businesses with a stronger record of political contributions and better knowledge of lobbying techniques than newer innovative upstart firms. For example:</a:t>
          </a:r>
        </a:p>
      </dgm:t>
    </dgm:pt>
    <dgm:pt modelId="{4DD321F7-893A-1A47-9D46-CA65B70905D5}" type="parTrans" cxnId="{29CD40DD-024D-1C4A-B339-9E2547770C0A}">
      <dgm:prSet/>
      <dgm:spPr/>
      <dgm:t>
        <a:bodyPr/>
        <a:lstStyle/>
        <a:p>
          <a:endParaRPr lang="en-US"/>
        </a:p>
      </dgm:t>
    </dgm:pt>
    <dgm:pt modelId="{93D9A0A3-3E01-F741-8557-D093B2303EEC}" type="sibTrans" cxnId="{29CD40DD-024D-1C4A-B339-9E2547770C0A}">
      <dgm:prSet/>
      <dgm:spPr/>
      <dgm:t>
        <a:bodyPr/>
        <a:lstStyle/>
        <a:p>
          <a:endParaRPr lang="en-US"/>
        </a:p>
      </dgm:t>
    </dgm:pt>
    <dgm:pt modelId="{816B83D7-02EA-9545-96D1-8D69A3007F60}">
      <dgm:prSet/>
      <dgm:spPr/>
      <dgm:t>
        <a:bodyPr/>
        <a:lstStyle/>
        <a:p>
          <a:r>
            <a:rPr lang="en-US" dirty="0"/>
            <a:t>Uber vs. taxi industry</a:t>
          </a:r>
        </a:p>
      </dgm:t>
    </dgm:pt>
    <dgm:pt modelId="{A7BABC68-698A-5042-A5B9-A1238485AA6A}" type="parTrans" cxnId="{DCCD7524-8AD9-834D-8CD9-46AED6534CFF}">
      <dgm:prSet/>
      <dgm:spPr/>
      <dgm:t>
        <a:bodyPr/>
        <a:lstStyle/>
        <a:p>
          <a:endParaRPr lang="en-US"/>
        </a:p>
      </dgm:t>
    </dgm:pt>
    <dgm:pt modelId="{8C3753DC-F34F-ED47-B4D1-D45DC544AE53}" type="sibTrans" cxnId="{DCCD7524-8AD9-834D-8CD9-46AED6534CFF}">
      <dgm:prSet/>
      <dgm:spPr/>
      <dgm:t>
        <a:bodyPr/>
        <a:lstStyle/>
        <a:p>
          <a:endParaRPr lang="en-US"/>
        </a:p>
      </dgm:t>
    </dgm:pt>
    <dgm:pt modelId="{F9BA140A-8F9D-9E47-970A-0366A5EE388B}">
      <dgm:prSet/>
      <dgm:spPr/>
      <dgm:t>
        <a:bodyPr/>
        <a:lstStyle/>
        <a:p>
          <a:r>
            <a:rPr lang="en-US" dirty="0"/>
            <a:t>Tesla vs. auto dealers</a:t>
          </a:r>
        </a:p>
      </dgm:t>
    </dgm:pt>
    <dgm:pt modelId="{49784259-BBC5-F048-AC9A-A0DC1FF4892C}" type="parTrans" cxnId="{E0FE5094-5FD3-0944-BA98-09EAFF758B08}">
      <dgm:prSet/>
      <dgm:spPr/>
      <dgm:t>
        <a:bodyPr/>
        <a:lstStyle/>
        <a:p>
          <a:endParaRPr lang="en-US"/>
        </a:p>
      </dgm:t>
    </dgm:pt>
    <dgm:pt modelId="{85693B48-256B-BF4B-9E4A-A985BDB9AA3A}" type="sibTrans" cxnId="{E0FE5094-5FD3-0944-BA98-09EAFF758B08}">
      <dgm:prSet/>
      <dgm:spPr/>
      <dgm:t>
        <a:bodyPr/>
        <a:lstStyle/>
        <a:p>
          <a:endParaRPr lang="en-US"/>
        </a:p>
      </dgm:t>
    </dgm:pt>
    <dgm:pt modelId="{6C3452F2-445F-5F4F-A576-4FEE6E462F1D}" type="pres">
      <dgm:prSet presAssocID="{BC1DE787-EA06-8940-B6DB-06A28E03C6FF}" presName="linear" presStyleCnt="0">
        <dgm:presLayoutVars>
          <dgm:animLvl val="lvl"/>
          <dgm:resizeHandles val="exact"/>
        </dgm:presLayoutVars>
      </dgm:prSet>
      <dgm:spPr/>
    </dgm:pt>
    <dgm:pt modelId="{E553CBF5-EE2E-AB43-BECE-5D796FFB0988}" type="pres">
      <dgm:prSet presAssocID="{9817FB7C-75D5-454B-B3FC-FFDD77B307C1}" presName="parentText" presStyleLbl="node1" presStyleIdx="0" presStyleCnt="3" custScaleY="68596">
        <dgm:presLayoutVars>
          <dgm:chMax val="0"/>
          <dgm:bulletEnabled val="1"/>
        </dgm:presLayoutVars>
      </dgm:prSet>
      <dgm:spPr/>
    </dgm:pt>
    <dgm:pt modelId="{4A44EB62-ED08-B54F-A0B1-D0BDD1A40083}" type="pres">
      <dgm:prSet presAssocID="{4E220132-47E6-8B4A-80AA-CE01A8F2B212}" presName="spacer" presStyleCnt="0"/>
      <dgm:spPr/>
    </dgm:pt>
    <dgm:pt modelId="{E76FC743-2335-144B-99E8-02D52711BC1B}" type="pres">
      <dgm:prSet presAssocID="{87AD6024-7100-4249-A126-0FB0D983B7C4}" presName="parentText" presStyleLbl="node1" presStyleIdx="1" presStyleCnt="3" custScaleY="67891">
        <dgm:presLayoutVars>
          <dgm:chMax val="0"/>
          <dgm:bulletEnabled val="1"/>
        </dgm:presLayoutVars>
      </dgm:prSet>
      <dgm:spPr/>
    </dgm:pt>
    <dgm:pt modelId="{08C782A1-F5FC-C246-8E3D-B926DF7BF64C}" type="pres">
      <dgm:prSet presAssocID="{40D7971A-D711-EE4F-9D47-A7409F5F314C}" presName="spacer" presStyleCnt="0"/>
      <dgm:spPr/>
    </dgm:pt>
    <dgm:pt modelId="{D5C13745-4B73-5D4A-A00B-4F85C8B84503}" type="pres">
      <dgm:prSet presAssocID="{A41C4314-A27A-CB4F-8EBA-E6D1B16054C5}" presName="parentText" presStyleLbl="node1" presStyleIdx="2" presStyleCnt="3">
        <dgm:presLayoutVars>
          <dgm:chMax val="0"/>
          <dgm:bulletEnabled val="1"/>
        </dgm:presLayoutVars>
      </dgm:prSet>
      <dgm:spPr/>
    </dgm:pt>
    <dgm:pt modelId="{2A3C0151-5C72-164E-86CE-9F51B8FD8DDF}" type="pres">
      <dgm:prSet presAssocID="{A41C4314-A27A-CB4F-8EBA-E6D1B16054C5}" presName="childText" presStyleLbl="revTx" presStyleIdx="0" presStyleCnt="1">
        <dgm:presLayoutVars>
          <dgm:bulletEnabled val="1"/>
        </dgm:presLayoutVars>
      </dgm:prSet>
      <dgm:spPr/>
    </dgm:pt>
  </dgm:ptLst>
  <dgm:cxnLst>
    <dgm:cxn modelId="{7C930310-2047-7C4C-9985-90C8FECC534F}" type="presOf" srcId="{816B83D7-02EA-9545-96D1-8D69A3007F60}" destId="{2A3C0151-5C72-164E-86CE-9F51B8FD8DDF}" srcOrd="0" destOrd="0" presId="urn:microsoft.com/office/officeart/2005/8/layout/vList2"/>
    <dgm:cxn modelId="{0C044F17-6DB2-C041-8113-CA028C9E63F6}" type="presOf" srcId="{BC1DE787-EA06-8940-B6DB-06A28E03C6FF}" destId="{6C3452F2-445F-5F4F-A576-4FEE6E462F1D}" srcOrd="0" destOrd="0" presId="urn:microsoft.com/office/officeart/2005/8/layout/vList2"/>
    <dgm:cxn modelId="{DCCD7524-8AD9-834D-8CD9-46AED6534CFF}" srcId="{A41C4314-A27A-CB4F-8EBA-E6D1B16054C5}" destId="{816B83D7-02EA-9545-96D1-8D69A3007F60}" srcOrd="0" destOrd="0" parTransId="{A7BABC68-698A-5042-A5B9-A1238485AA6A}" sibTransId="{8C3753DC-F34F-ED47-B4D1-D45DC544AE53}"/>
    <dgm:cxn modelId="{7AB1035E-C0C1-054D-9C03-AE88DF5260D3}" srcId="{BC1DE787-EA06-8940-B6DB-06A28E03C6FF}" destId="{9817FB7C-75D5-454B-B3FC-FFDD77B307C1}" srcOrd="0" destOrd="0" parTransId="{C89D9671-F196-3F45-8242-C9FD24D12502}" sibTransId="{4E220132-47E6-8B4A-80AA-CE01A8F2B212}"/>
    <dgm:cxn modelId="{F7EA3962-C80E-A044-BA49-9AB6AFA13511}" type="presOf" srcId="{F9BA140A-8F9D-9E47-970A-0366A5EE388B}" destId="{2A3C0151-5C72-164E-86CE-9F51B8FD8DDF}" srcOrd="0" destOrd="1" presId="urn:microsoft.com/office/officeart/2005/8/layout/vList2"/>
    <dgm:cxn modelId="{8DCD8D6D-9A85-0946-A2C0-7F78A6024F9E}" srcId="{BC1DE787-EA06-8940-B6DB-06A28E03C6FF}" destId="{87AD6024-7100-4249-A126-0FB0D983B7C4}" srcOrd="1" destOrd="0" parTransId="{EADB3E5F-3089-684F-9A53-BFE9CB89A188}" sibTransId="{40D7971A-D711-EE4F-9D47-A7409F5F314C}"/>
    <dgm:cxn modelId="{E0FE5094-5FD3-0944-BA98-09EAFF758B08}" srcId="{A41C4314-A27A-CB4F-8EBA-E6D1B16054C5}" destId="{F9BA140A-8F9D-9E47-970A-0366A5EE388B}" srcOrd="1" destOrd="0" parTransId="{49784259-BBC5-F048-AC9A-A0DC1FF4892C}" sibTransId="{85693B48-256B-BF4B-9E4A-A985BDB9AA3A}"/>
    <dgm:cxn modelId="{D9DC48D0-DAD9-4441-830B-45EC506EF79E}" type="presOf" srcId="{9817FB7C-75D5-454B-B3FC-FFDD77B307C1}" destId="{E553CBF5-EE2E-AB43-BECE-5D796FFB0988}" srcOrd="0" destOrd="0" presId="urn:microsoft.com/office/officeart/2005/8/layout/vList2"/>
    <dgm:cxn modelId="{29CD40DD-024D-1C4A-B339-9E2547770C0A}" srcId="{BC1DE787-EA06-8940-B6DB-06A28E03C6FF}" destId="{A41C4314-A27A-CB4F-8EBA-E6D1B16054C5}" srcOrd="2" destOrd="0" parTransId="{4DD321F7-893A-1A47-9D46-CA65B70905D5}" sibTransId="{93D9A0A3-3E01-F741-8557-D093B2303EEC}"/>
    <dgm:cxn modelId="{10CEA9DD-0823-9D41-813F-110279574DD7}" type="presOf" srcId="{A41C4314-A27A-CB4F-8EBA-E6D1B16054C5}" destId="{D5C13745-4B73-5D4A-A00B-4F85C8B84503}" srcOrd="0" destOrd="0" presId="urn:microsoft.com/office/officeart/2005/8/layout/vList2"/>
    <dgm:cxn modelId="{F2FF36E6-DE26-4148-9C3C-32296D909AF2}" type="presOf" srcId="{87AD6024-7100-4249-A126-0FB0D983B7C4}" destId="{E76FC743-2335-144B-99E8-02D52711BC1B}" srcOrd="0" destOrd="0" presId="urn:microsoft.com/office/officeart/2005/8/layout/vList2"/>
    <dgm:cxn modelId="{98F84D98-980D-B540-9E33-87312EE36813}" type="presParOf" srcId="{6C3452F2-445F-5F4F-A576-4FEE6E462F1D}" destId="{E553CBF5-EE2E-AB43-BECE-5D796FFB0988}" srcOrd="0" destOrd="0" presId="urn:microsoft.com/office/officeart/2005/8/layout/vList2"/>
    <dgm:cxn modelId="{4222218A-8940-9941-98FB-93DD979DD74E}" type="presParOf" srcId="{6C3452F2-445F-5F4F-A576-4FEE6E462F1D}" destId="{4A44EB62-ED08-B54F-A0B1-D0BDD1A40083}" srcOrd="1" destOrd="0" presId="urn:microsoft.com/office/officeart/2005/8/layout/vList2"/>
    <dgm:cxn modelId="{59545DF2-B83E-8B4E-AF89-EF668FBE8CEA}" type="presParOf" srcId="{6C3452F2-445F-5F4F-A576-4FEE6E462F1D}" destId="{E76FC743-2335-144B-99E8-02D52711BC1B}" srcOrd="2" destOrd="0" presId="urn:microsoft.com/office/officeart/2005/8/layout/vList2"/>
    <dgm:cxn modelId="{71A5BC59-9C79-2543-B5C8-BC1A76AC0792}" type="presParOf" srcId="{6C3452F2-445F-5F4F-A576-4FEE6E462F1D}" destId="{08C782A1-F5FC-C246-8E3D-B926DF7BF64C}" srcOrd="3" destOrd="0" presId="urn:microsoft.com/office/officeart/2005/8/layout/vList2"/>
    <dgm:cxn modelId="{ADA00CDC-439D-0641-8614-4E85F70C7254}" type="presParOf" srcId="{6C3452F2-445F-5F4F-A576-4FEE6E462F1D}" destId="{D5C13745-4B73-5D4A-A00B-4F85C8B84503}" srcOrd="4" destOrd="0" presId="urn:microsoft.com/office/officeart/2005/8/layout/vList2"/>
    <dgm:cxn modelId="{D5690300-D561-8944-A8FD-2BD34AD51856}" type="presParOf" srcId="{6C3452F2-445F-5F4F-A576-4FEE6E462F1D}" destId="{2A3C0151-5C72-164E-86CE-9F51B8FD8DDF}"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6C22B9B-AD15-B449-9CCE-819DE716639F}"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57C2E1AE-7D9C-864D-A122-8E7FA8FB7BC9}">
      <dgm:prSet phldrT="[Text]"/>
      <dgm:spPr/>
      <dgm:t>
        <a:bodyPr/>
        <a:lstStyle/>
        <a:p>
          <a:r>
            <a:rPr lang="en-US" dirty="0"/>
            <a:t>The sugar program provides an example of the special interest effect.</a:t>
          </a:r>
        </a:p>
      </dgm:t>
    </dgm:pt>
    <dgm:pt modelId="{27915A1A-07F0-FF48-A79A-2ADB71198E9C}" type="parTrans" cxnId="{5ADB9869-DAAA-F648-886A-A2E9F8C4148E}">
      <dgm:prSet/>
      <dgm:spPr/>
      <dgm:t>
        <a:bodyPr/>
        <a:lstStyle/>
        <a:p>
          <a:endParaRPr lang="en-US"/>
        </a:p>
      </dgm:t>
    </dgm:pt>
    <dgm:pt modelId="{9BEE8B88-7F16-8C42-BA29-1DCB8917EEDC}" type="sibTrans" cxnId="{5ADB9869-DAAA-F648-886A-A2E9F8C4148E}">
      <dgm:prSet/>
      <dgm:spPr/>
      <dgm:t>
        <a:bodyPr/>
        <a:lstStyle/>
        <a:p>
          <a:endParaRPr lang="en-US"/>
        </a:p>
      </dgm:t>
    </dgm:pt>
    <dgm:pt modelId="{F64C1845-8484-0040-8AA5-28C4C753106F}">
      <dgm:prSet phldrT="[Text]"/>
      <dgm:spPr/>
      <dgm:t>
        <a:bodyPr/>
        <a:lstStyle/>
        <a:p>
          <a:r>
            <a:rPr lang="en-US" dirty="0"/>
            <a:t>Price supports and import quotas cause the price of sugar in the U.S to be 50 to 100 percent above the world level.</a:t>
          </a:r>
        </a:p>
      </dgm:t>
    </dgm:pt>
    <dgm:pt modelId="{044BEDB5-86E9-B24F-8768-28C55A8EEDF4}" type="parTrans" cxnId="{BBE3EE47-BC87-DC41-B780-32EA273837B2}">
      <dgm:prSet/>
      <dgm:spPr/>
      <dgm:t>
        <a:bodyPr/>
        <a:lstStyle/>
        <a:p>
          <a:endParaRPr lang="en-US"/>
        </a:p>
      </dgm:t>
    </dgm:pt>
    <dgm:pt modelId="{B3035C27-175A-624F-9A8A-226615AEE446}" type="sibTrans" cxnId="{BBE3EE47-BC87-DC41-B780-32EA273837B2}">
      <dgm:prSet/>
      <dgm:spPr/>
      <dgm:t>
        <a:bodyPr/>
        <a:lstStyle/>
        <a:p>
          <a:endParaRPr lang="en-US"/>
        </a:p>
      </dgm:t>
    </dgm:pt>
    <dgm:pt modelId="{7FC69580-C107-2F48-9123-6CFAD89BFCFE}">
      <dgm:prSet phldrT="[Text]"/>
      <dgm:spPr/>
      <dgm:t>
        <a:bodyPr/>
        <a:lstStyle/>
        <a:p>
          <a:r>
            <a:rPr lang="en-US" dirty="0"/>
            <a:t>Approximately 20,000 sugar growers derive huge personal gains (average = $85,000 per grower) while imposing a small personal cost ($25 per household) on sugar consumers.</a:t>
          </a:r>
        </a:p>
      </dgm:t>
    </dgm:pt>
    <dgm:pt modelId="{1D1E5DCD-820D-DB46-A7B0-D4336FBD1687}" type="parTrans" cxnId="{6BA3B3FB-2E24-7E40-9EF6-2AD1C70A8C01}">
      <dgm:prSet/>
      <dgm:spPr/>
      <dgm:t>
        <a:bodyPr/>
        <a:lstStyle/>
        <a:p>
          <a:endParaRPr lang="en-US"/>
        </a:p>
      </dgm:t>
    </dgm:pt>
    <dgm:pt modelId="{A6BA0B19-FFC2-4E4C-A1C0-7C29FFBD8825}" type="sibTrans" cxnId="{6BA3B3FB-2E24-7E40-9EF6-2AD1C70A8C01}">
      <dgm:prSet/>
      <dgm:spPr/>
      <dgm:t>
        <a:bodyPr/>
        <a:lstStyle/>
        <a:p>
          <a:endParaRPr lang="en-US"/>
        </a:p>
      </dgm:t>
    </dgm:pt>
    <dgm:pt modelId="{A6812F21-A4F6-E247-A824-7446576757E1}">
      <dgm:prSet phldrT="[Text]"/>
      <dgm:spPr/>
      <dgm:t>
        <a:bodyPr/>
        <a:lstStyle/>
        <a:p>
          <a:r>
            <a:rPr lang="en-US" dirty="0"/>
            <a:t>The sugar lobby contributed more than $16 million to politicians during the most recent election cycle.</a:t>
          </a:r>
        </a:p>
      </dgm:t>
    </dgm:pt>
    <dgm:pt modelId="{DC8342CA-3A7D-F04D-97C4-E1C12EF4F4B2}" type="parTrans" cxnId="{DAA5DDF9-B2A4-564E-BD7C-0CCBF04DA92C}">
      <dgm:prSet/>
      <dgm:spPr/>
      <dgm:t>
        <a:bodyPr/>
        <a:lstStyle/>
        <a:p>
          <a:endParaRPr lang="en-US"/>
        </a:p>
      </dgm:t>
    </dgm:pt>
    <dgm:pt modelId="{B06ADC47-DFD4-0744-92E1-EAF2490BBDD1}" type="sibTrans" cxnId="{DAA5DDF9-B2A4-564E-BD7C-0CCBF04DA92C}">
      <dgm:prSet/>
      <dgm:spPr/>
      <dgm:t>
        <a:bodyPr/>
        <a:lstStyle/>
        <a:p>
          <a:endParaRPr lang="en-US"/>
        </a:p>
      </dgm:t>
    </dgm:pt>
    <dgm:pt modelId="{544D81E5-2857-4542-BC25-4A33DF2A3276}">
      <dgm:prSet phldrT="[Text]"/>
      <dgm:spPr/>
      <dgm:t>
        <a:bodyPr/>
        <a:lstStyle/>
        <a:p>
          <a:r>
            <a:rPr lang="en-US" dirty="0"/>
            <a:t>The program continues even though it is counterproductive.</a:t>
          </a:r>
        </a:p>
      </dgm:t>
    </dgm:pt>
    <dgm:pt modelId="{6984B954-9BD3-CA44-B59D-72C1B21C98BD}" type="parTrans" cxnId="{002EC415-8E1C-1D45-A062-F058B82A9349}">
      <dgm:prSet/>
      <dgm:spPr/>
      <dgm:t>
        <a:bodyPr/>
        <a:lstStyle/>
        <a:p>
          <a:endParaRPr lang="en-US"/>
        </a:p>
      </dgm:t>
    </dgm:pt>
    <dgm:pt modelId="{1CAEDA5C-E648-F64C-A5E6-C213B8BAA96A}" type="sibTrans" cxnId="{002EC415-8E1C-1D45-A062-F058B82A9349}">
      <dgm:prSet/>
      <dgm:spPr/>
      <dgm:t>
        <a:bodyPr/>
        <a:lstStyle/>
        <a:p>
          <a:endParaRPr lang="en-US"/>
        </a:p>
      </dgm:t>
    </dgm:pt>
    <dgm:pt modelId="{4BE02E6A-BF06-B447-B6DC-8EA10019FB68}" type="pres">
      <dgm:prSet presAssocID="{46C22B9B-AD15-B449-9CCE-819DE716639F}" presName="linear" presStyleCnt="0">
        <dgm:presLayoutVars>
          <dgm:animLvl val="lvl"/>
          <dgm:resizeHandles val="exact"/>
        </dgm:presLayoutVars>
      </dgm:prSet>
      <dgm:spPr/>
    </dgm:pt>
    <dgm:pt modelId="{9467BA54-1E13-F54C-910B-EB9716212CA0}" type="pres">
      <dgm:prSet presAssocID="{57C2E1AE-7D9C-864D-A122-8E7FA8FB7BC9}" presName="parentText" presStyleLbl="node1" presStyleIdx="0" presStyleCnt="1">
        <dgm:presLayoutVars>
          <dgm:chMax val="0"/>
          <dgm:bulletEnabled val="1"/>
        </dgm:presLayoutVars>
      </dgm:prSet>
      <dgm:spPr/>
    </dgm:pt>
    <dgm:pt modelId="{C03E94DB-96EF-AE4C-889D-4C6CF326EE18}" type="pres">
      <dgm:prSet presAssocID="{57C2E1AE-7D9C-864D-A122-8E7FA8FB7BC9}" presName="childText" presStyleLbl="revTx" presStyleIdx="0" presStyleCnt="1">
        <dgm:presLayoutVars>
          <dgm:bulletEnabled val="1"/>
        </dgm:presLayoutVars>
      </dgm:prSet>
      <dgm:spPr/>
    </dgm:pt>
  </dgm:ptLst>
  <dgm:cxnLst>
    <dgm:cxn modelId="{57853F0D-D1BA-0540-872F-A83276EE8D0A}" type="presOf" srcId="{7FC69580-C107-2F48-9123-6CFAD89BFCFE}" destId="{C03E94DB-96EF-AE4C-889D-4C6CF326EE18}" srcOrd="0" destOrd="1" presId="urn:microsoft.com/office/officeart/2005/8/layout/vList2"/>
    <dgm:cxn modelId="{002EC415-8E1C-1D45-A062-F058B82A9349}" srcId="{57C2E1AE-7D9C-864D-A122-8E7FA8FB7BC9}" destId="{544D81E5-2857-4542-BC25-4A33DF2A3276}" srcOrd="3" destOrd="0" parTransId="{6984B954-9BD3-CA44-B59D-72C1B21C98BD}" sibTransId="{1CAEDA5C-E648-F64C-A5E6-C213B8BAA96A}"/>
    <dgm:cxn modelId="{4746582C-0B4C-564E-AA80-9BB272FE66D5}" type="presOf" srcId="{A6812F21-A4F6-E247-A824-7446576757E1}" destId="{C03E94DB-96EF-AE4C-889D-4C6CF326EE18}" srcOrd="0" destOrd="2" presId="urn:microsoft.com/office/officeart/2005/8/layout/vList2"/>
    <dgm:cxn modelId="{0FB7252D-FFBE-AD48-B8E6-2FA1DA5226AF}" type="presOf" srcId="{57C2E1AE-7D9C-864D-A122-8E7FA8FB7BC9}" destId="{9467BA54-1E13-F54C-910B-EB9716212CA0}" srcOrd="0" destOrd="0" presId="urn:microsoft.com/office/officeart/2005/8/layout/vList2"/>
    <dgm:cxn modelId="{076E0233-1EB0-5749-BD9F-48D13BE200A4}" type="presOf" srcId="{544D81E5-2857-4542-BC25-4A33DF2A3276}" destId="{C03E94DB-96EF-AE4C-889D-4C6CF326EE18}" srcOrd="0" destOrd="3" presId="urn:microsoft.com/office/officeart/2005/8/layout/vList2"/>
    <dgm:cxn modelId="{BBE3EE47-BC87-DC41-B780-32EA273837B2}" srcId="{57C2E1AE-7D9C-864D-A122-8E7FA8FB7BC9}" destId="{F64C1845-8484-0040-8AA5-28C4C753106F}" srcOrd="0" destOrd="0" parTransId="{044BEDB5-86E9-B24F-8768-28C55A8EEDF4}" sibTransId="{B3035C27-175A-624F-9A8A-226615AEE446}"/>
    <dgm:cxn modelId="{F892C060-552B-BB4B-A36A-1DA27F0C205D}" type="presOf" srcId="{F64C1845-8484-0040-8AA5-28C4C753106F}" destId="{C03E94DB-96EF-AE4C-889D-4C6CF326EE18}" srcOrd="0" destOrd="0" presId="urn:microsoft.com/office/officeart/2005/8/layout/vList2"/>
    <dgm:cxn modelId="{5ADB9869-DAAA-F648-886A-A2E9F8C4148E}" srcId="{46C22B9B-AD15-B449-9CCE-819DE716639F}" destId="{57C2E1AE-7D9C-864D-A122-8E7FA8FB7BC9}" srcOrd="0" destOrd="0" parTransId="{27915A1A-07F0-FF48-A79A-2ADB71198E9C}" sibTransId="{9BEE8B88-7F16-8C42-BA29-1DCB8917EEDC}"/>
    <dgm:cxn modelId="{ABA2AEE6-FEE5-6C45-B346-8E303F6329D5}" type="presOf" srcId="{46C22B9B-AD15-B449-9CCE-819DE716639F}" destId="{4BE02E6A-BF06-B447-B6DC-8EA10019FB68}" srcOrd="0" destOrd="0" presId="urn:microsoft.com/office/officeart/2005/8/layout/vList2"/>
    <dgm:cxn modelId="{DAA5DDF9-B2A4-564E-BD7C-0CCBF04DA92C}" srcId="{57C2E1AE-7D9C-864D-A122-8E7FA8FB7BC9}" destId="{A6812F21-A4F6-E247-A824-7446576757E1}" srcOrd="2" destOrd="0" parTransId="{DC8342CA-3A7D-F04D-97C4-E1C12EF4F4B2}" sibTransId="{B06ADC47-DFD4-0744-92E1-EAF2490BBDD1}"/>
    <dgm:cxn modelId="{6BA3B3FB-2E24-7E40-9EF6-2AD1C70A8C01}" srcId="{57C2E1AE-7D9C-864D-A122-8E7FA8FB7BC9}" destId="{7FC69580-C107-2F48-9123-6CFAD89BFCFE}" srcOrd="1" destOrd="0" parTransId="{1D1E5DCD-820D-DB46-A7B0-D4336FBD1687}" sibTransId="{A6BA0B19-FFC2-4E4C-A1C0-7C29FFBD8825}"/>
    <dgm:cxn modelId="{C59A4F9F-A7D6-804E-B485-E61446172616}" type="presParOf" srcId="{4BE02E6A-BF06-B447-B6DC-8EA10019FB68}" destId="{9467BA54-1E13-F54C-910B-EB9716212CA0}" srcOrd="0" destOrd="0" presId="urn:microsoft.com/office/officeart/2005/8/layout/vList2"/>
    <dgm:cxn modelId="{C757D579-3174-2C42-A722-E749C81E5BEC}" type="presParOf" srcId="{4BE02E6A-BF06-B447-B6DC-8EA10019FB68}" destId="{C03E94DB-96EF-AE4C-889D-4C6CF326EE18}"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3712AFE-BA27-EC4F-86B7-6835C64802A0}"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6B51D5E1-8E91-1640-94E9-4AC7849A8E2C}">
      <dgm:prSet phldrT="[Text]"/>
      <dgm:spPr/>
      <dgm:t>
        <a:bodyPr/>
        <a:lstStyle/>
        <a:p>
          <a:r>
            <a:rPr lang="en-US" b="1" i="1" dirty="0"/>
            <a:t>Shortsightedness Effect:</a:t>
          </a:r>
          <a:br>
            <a:rPr lang="en-US" dirty="0"/>
          </a:br>
          <a:r>
            <a:rPr lang="en-US" dirty="0"/>
            <a:t>Issues that yield clearly defined current benefits at the expense of future costs that are difficult to identify.</a:t>
          </a:r>
        </a:p>
      </dgm:t>
    </dgm:pt>
    <dgm:pt modelId="{CFC4AAFD-D3C4-C742-89D1-9570FB983807}" type="parTrans" cxnId="{6626C66C-6EFE-C146-91B5-5E20D2EF0215}">
      <dgm:prSet/>
      <dgm:spPr/>
      <dgm:t>
        <a:bodyPr/>
        <a:lstStyle/>
        <a:p>
          <a:endParaRPr lang="en-US"/>
        </a:p>
      </dgm:t>
    </dgm:pt>
    <dgm:pt modelId="{287FD674-CA04-ED46-AA27-1629A2454B39}" type="sibTrans" cxnId="{6626C66C-6EFE-C146-91B5-5E20D2EF0215}">
      <dgm:prSet/>
      <dgm:spPr/>
      <dgm:t>
        <a:bodyPr/>
        <a:lstStyle/>
        <a:p>
          <a:endParaRPr lang="en-US"/>
        </a:p>
      </dgm:t>
    </dgm:pt>
    <dgm:pt modelId="{06A5477B-F4B5-2242-8530-B5EF7896215B}">
      <dgm:prSet phldrT="[Text]"/>
      <dgm:spPr/>
      <dgm:t>
        <a:bodyPr/>
        <a:lstStyle/>
        <a:p>
          <a:r>
            <a:rPr lang="en-US" dirty="0"/>
            <a:t>The political process is biased toward the adoption of such proposals even when they are inefficient.</a:t>
          </a:r>
        </a:p>
      </dgm:t>
    </dgm:pt>
    <dgm:pt modelId="{13510E72-8754-CD41-AFAA-8F85EFF4E45F}" type="parTrans" cxnId="{E785B767-249C-0941-BAEB-0D70587836ED}">
      <dgm:prSet/>
      <dgm:spPr/>
      <dgm:t>
        <a:bodyPr/>
        <a:lstStyle/>
        <a:p>
          <a:endParaRPr lang="en-US"/>
        </a:p>
      </dgm:t>
    </dgm:pt>
    <dgm:pt modelId="{B704EC04-6014-9446-883E-42AD09762677}" type="sibTrans" cxnId="{E785B767-249C-0941-BAEB-0D70587836ED}">
      <dgm:prSet/>
      <dgm:spPr/>
      <dgm:t>
        <a:bodyPr/>
        <a:lstStyle/>
        <a:p>
          <a:endParaRPr lang="en-US"/>
        </a:p>
      </dgm:t>
    </dgm:pt>
    <dgm:pt modelId="{150B4EAB-1D01-A948-984B-619BDA96F527}">
      <dgm:prSet/>
      <dgm:spPr/>
      <dgm:t>
        <a:bodyPr/>
        <a:lstStyle/>
        <a:p>
          <a:r>
            <a:rPr lang="en-US" dirty="0"/>
            <a:t>The shortsightedness effect explains why politicians will find debt financing and unfunded promises attractive—they make it possible for politicians to provide current benefits to voters without levying an equivalent amount of current taxes to pay for them.</a:t>
          </a:r>
        </a:p>
      </dgm:t>
    </dgm:pt>
    <dgm:pt modelId="{F4EF6348-1C77-D242-8247-B144334C6B0A}" type="parTrans" cxnId="{4E13DB9C-3A75-5A4D-9B18-AD56D566E88E}">
      <dgm:prSet/>
      <dgm:spPr/>
      <dgm:t>
        <a:bodyPr/>
        <a:lstStyle/>
        <a:p>
          <a:endParaRPr lang="en-US"/>
        </a:p>
      </dgm:t>
    </dgm:pt>
    <dgm:pt modelId="{73B54E38-F2E6-0E43-8141-67C5E96DD657}" type="sibTrans" cxnId="{4E13DB9C-3A75-5A4D-9B18-AD56D566E88E}">
      <dgm:prSet/>
      <dgm:spPr/>
      <dgm:t>
        <a:bodyPr/>
        <a:lstStyle/>
        <a:p>
          <a:endParaRPr lang="en-US"/>
        </a:p>
      </dgm:t>
    </dgm:pt>
    <dgm:pt modelId="{259F8A9C-84C7-0D48-A096-2DA5362030B9}" type="pres">
      <dgm:prSet presAssocID="{C3712AFE-BA27-EC4F-86B7-6835C64802A0}" presName="linear" presStyleCnt="0">
        <dgm:presLayoutVars>
          <dgm:animLvl val="lvl"/>
          <dgm:resizeHandles val="exact"/>
        </dgm:presLayoutVars>
      </dgm:prSet>
      <dgm:spPr/>
    </dgm:pt>
    <dgm:pt modelId="{D4C34E9D-7C38-B542-ADCE-2D6CE23A828A}" type="pres">
      <dgm:prSet presAssocID="{6B51D5E1-8E91-1640-94E9-4AC7849A8E2C}" presName="parentText" presStyleLbl="node1" presStyleIdx="0" presStyleCnt="1">
        <dgm:presLayoutVars>
          <dgm:chMax val="0"/>
          <dgm:bulletEnabled val="1"/>
        </dgm:presLayoutVars>
      </dgm:prSet>
      <dgm:spPr/>
    </dgm:pt>
    <dgm:pt modelId="{223DE5CF-3589-0B48-AAE9-EDCF881BF997}" type="pres">
      <dgm:prSet presAssocID="{6B51D5E1-8E91-1640-94E9-4AC7849A8E2C}" presName="childText" presStyleLbl="revTx" presStyleIdx="0" presStyleCnt="1">
        <dgm:presLayoutVars>
          <dgm:bulletEnabled val="1"/>
        </dgm:presLayoutVars>
      </dgm:prSet>
      <dgm:spPr/>
    </dgm:pt>
  </dgm:ptLst>
  <dgm:cxnLst>
    <dgm:cxn modelId="{2EB21257-50D9-ED43-9CF1-022E71A4A3ED}" type="presOf" srcId="{150B4EAB-1D01-A948-984B-619BDA96F527}" destId="{223DE5CF-3589-0B48-AAE9-EDCF881BF997}" srcOrd="0" destOrd="1" presId="urn:microsoft.com/office/officeart/2005/8/layout/vList2"/>
    <dgm:cxn modelId="{E785B767-249C-0941-BAEB-0D70587836ED}" srcId="{6B51D5E1-8E91-1640-94E9-4AC7849A8E2C}" destId="{06A5477B-F4B5-2242-8530-B5EF7896215B}" srcOrd="0" destOrd="0" parTransId="{13510E72-8754-CD41-AFAA-8F85EFF4E45F}" sibTransId="{B704EC04-6014-9446-883E-42AD09762677}"/>
    <dgm:cxn modelId="{6626C66C-6EFE-C146-91B5-5E20D2EF0215}" srcId="{C3712AFE-BA27-EC4F-86B7-6835C64802A0}" destId="{6B51D5E1-8E91-1640-94E9-4AC7849A8E2C}" srcOrd="0" destOrd="0" parTransId="{CFC4AAFD-D3C4-C742-89D1-9570FB983807}" sibTransId="{287FD674-CA04-ED46-AA27-1629A2454B39}"/>
    <dgm:cxn modelId="{178BD290-D11F-FB4C-979F-BC96BB757F85}" type="presOf" srcId="{06A5477B-F4B5-2242-8530-B5EF7896215B}" destId="{223DE5CF-3589-0B48-AAE9-EDCF881BF997}" srcOrd="0" destOrd="0" presId="urn:microsoft.com/office/officeart/2005/8/layout/vList2"/>
    <dgm:cxn modelId="{4E13DB9C-3A75-5A4D-9B18-AD56D566E88E}" srcId="{6B51D5E1-8E91-1640-94E9-4AC7849A8E2C}" destId="{150B4EAB-1D01-A948-984B-619BDA96F527}" srcOrd="1" destOrd="0" parTransId="{F4EF6348-1C77-D242-8247-B144334C6B0A}" sibTransId="{73B54E38-F2E6-0E43-8141-67C5E96DD657}"/>
    <dgm:cxn modelId="{C1BCF8CF-71B3-C343-970D-D8B52E018861}" type="presOf" srcId="{6B51D5E1-8E91-1640-94E9-4AC7849A8E2C}" destId="{D4C34E9D-7C38-B542-ADCE-2D6CE23A828A}" srcOrd="0" destOrd="0" presId="urn:microsoft.com/office/officeart/2005/8/layout/vList2"/>
    <dgm:cxn modelId="{8A283DF9-FD8F-8947-AD23-E89933B804DC}" type="presOf" srcId="{C3712AFE-BA27-EC4F-86B7-6835C64802A0}" destId="{259F8A9C-84C7-0D48-A096-2DA5362030B9}" srcOrd="0" destOrd="0" presId="urn:microsoft.com/office/officeart/2005/8/layout/vList2"/>
    <dgm:cxn modelId="{1631DD45-C243-4649-BBBD-3E9DE1EC06D5}" type="presParOf" srcId="{259F8A9C-84C7-0D48-A096-2DA5362030B9}" destId="{D4C34E9D-7C38-B542-ADCE-2D6CE23A828A}" srcOrd="0" destOrd="0" presId="urn:microsoft.com/office/officeart/2005/8/layout/vList2"/>
    <dgm:cxn modelId="{BDAC098A-DAF0-C844-814A-DDE96F804A44}" type="presParOf" srcId="{259F8A9C-84C7-0D48-A096-2DA5362030B9}" destId="{223DE5CF-3589-0B48-AAE9-EDCF881BF997}"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634D1C2-4F56-BE4B-BBA5-7EA0C5A6D282}"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B2842527-0489-9C4D-811A-5F55AA2DA26D}">
      <dgm:prSet phldrT="[Text]"/>
      <dgm:spPr/>
      <dgm:t>
        <a:bodyPr/>
        <a:lstStyle/>
        <a:p>
          <a:r>
            <a:rPr lang="en-US" b="1" i="1" dirty="0"/>
            <a:t>Rent Seeking:</a:t>
          </a:r>
          <a:br>
            <a:rPr lang="en-US" dirty="0"/>
          </a:br>
          <a:r>
            <a:rPr lang="en-US" dirty="0"/>
            <a:t>Actions by individuals and interest groups designed to restructure public policy in a manner that will either directly or indirectly redistribute more income to themselves.</a:t>
          </a:r>
        </a:p>
      </dgm:t>
    </dgm:pt>
    <dgm:pt modelId="{4D05E0D4-906A-0945-B73D-DAA4555BA5A4}" type="parTrans" cxnId="{41DF0DE1-E5A4-E149-AE9D-9F9A0ABFD1E3}">
      <dgm:prSet/>
      <dgm:spPr/>
      <dgm:t>
        <a:bodyPr/>
        <a:lstStyle/>
        <a:p>
          <a:endParaRPr lang="en-US"/>
        </a:p>
      </dgm:t>
    </dgm:pt>
    <dgm:pt modelId="{C9BD3B68-3657-3040-8B3B-F22D5E82A603}" type="sibTrans" cxnId="{41DF0DE1-E5A4-E149-AE9D-9F9A0ABFD1E3}">
      <dgm:prSet/>
      <dgm:spPr/>
      <dgm:t>
        <a:bodyPr/>
        <a:lstStyle/>
        <a:p>
          <a:endParaRPr lang="en-US"/>
        </a:p>
      </dgm:t>
    </dgm:pt>
    <dgm:pt modelId="{EE60DBDD-D4E3-544D-83FC-2359CF49DEFF}">
      <dgm:prSet phldrT="[Text]"/>
      <dgm:spPr/>
      <dgm:t>
        <a:bodyPr/>
        <a:lstStyle/>
        <a:p>
          <a:r>
            <a:rPr lang="en-US" dirty="0"/>
            <a:t>Widespread use of the taxing, spending, and regulatory powers of government that favor some at the expense of others will encourage rent seeking.</a:t>
          </a:r>
        </a:p>
      </dgm:t>
    </dgm:pt>
    <dgm:pt modelId="{EF2FFB11-5EDA-8043-9AF9-5A9C71E891E2}" type="parTrans" cxnId="{988664B9-FCAD-8E4A-862E-E95655AB4DE2}">
      <dgm:prSet/>
      <dgm:spPr/>
      <dgm:t>
        <a:bodyPr/>
        <a:lstStyle/>
        <a:p>
          <a:endParaRPr lang="en-US"/>
        </a:p>
      </dgm:t>
    </dgm:pt>
    <dgm:pt modelId="{D8402386-21D1-994E-9F17-75C48FAA050B}" type="sibTrans" cxnId="{988664B9-FCAD-8E4A-862E-E95655AB4DE2}">
      <dgm:prSet/>
      <dgm:spPr/>
      <dgm:t>
        <a:bodyPr/>
        <a:lstStyle/>
        <a:p>
          <a:endParaRPr lang="en-US"/>
        </a:p>
      </dgm:t>
    </dgm:pt>
    <dgm:pt modelId="{D6DBABFE-2AAE-5C4D-9C97-CC84D6565E3A}">
      <dgm:prSet phldrT="[Text]"/>
      <dgm:spPr/>
      <dgm:t>
        <a:bodyPr/>
        <a:lstStyle/>
        <a:p>
          <a:r>
            <a:rPr lang="en-US" dirty="0"/>
            <a:t>When the government is heavily involved in the granting of contracts, subsidies, tax credits, low-interest loans, regulatory favors, and other forms of government intervention, then business firms, labor organizations, and other well-organized interests will compete for the government favors.</a:t>
          </a:r>
        </a:p>
      </dgm:t>
    </dgm:pt>
    <dgm:pt modelId="{B4142FDC-8D3E-FE4A-BB42-CD5C74151428}" type="parTrans" cxnId="{349CDC98-A5BB-5243-9593-7F4C3031596F}">
      <dgm:prSet/>
      <dgm:spPr/>
      <dgm:t>
        <a:bodyPr/>
        <a:lstStyle/>
        <a:p>
          <a:endParaRPr lang="en-US"/>
        </a:p>
      </dgm:t>
    </dgm:pt>
    <dgm:pt modelId="{3B686F96-1CC1-4240-838C-E1443F3EAF25}" type="sibTrans" cxnId="{349CDC98-A5BB-5243-9593-7F4C3031596F}">
      <dgm:prSet/>
      <dgm:spPr/>
      <dgm:t>
        <a:bodyPr/>
        <a:lstStyle/>
        <a:p>
          <a:endParaRPr lang="en-US"/>
        </a:p>
      </dgm:t>
    </dgm:pt>
    <dgm:pt modelId="{560EB9C1-264F-184A-BF1C-6BCC83D56FB0}">
      <dgm:prSet phldrT="[Text]"/>
      <dgm:spPr/>
      <dgm:t>
        <a:bodyPr/>
        <a:lstStyle/>
        <a:p>
          <a:r>
            <a:rPr lang="en-US" dirty="0"/>
            <a:t>Rent seeking diverts resources away from productive activities. The output of economies with substantial amounts of rent seeking will fall below their potential.</a:t>
          </a:r>
        </a:p>
      </dgm:t>
    </dgm:pt>
    <dgm:pt modelId="{0D1E7A68-A0C6-7E47-9592-71AE19E0B18F}" type="parTrans" cxnId="{576A735D-7DBB-BD40-8DA8-08FAE046C5A0}">
      <dgm:prSet/>
      <dgm:spPr/>
      <dgm:t>
        <a:bodyPr/>
        <a:lstStyle/>
        <a:p>
          <a:endParaRPr lang="en-US"/>
        </a:p>
      </dgm:t>
    </dgm:pt>
    <dgm:pt modelId="{15710791-31EC-394B-8D10-5F3151F6C231}" type="sibTrans" cxnId="{576A735D-7DBB-BD40-8DA8-08FAE046C5A0}">
      <dgm:prSet/>
      <dgm:spPr/>
      <dgm:t>
        <a:bodyPr/>
        <a:lstStyle/>
        <a:p>
          <a:endParaRPr lang="en-US"/>
        </a:p>
      </dgm:t>
    </dgm:pt>
    <dgm:pt modelId="{77F71E1B-D10C-CC47-9DCF-5494FA14CB26}" type="pres">
      <dgm:prSet presAssocID="{2634D1C2-4F56-BE4B-BBA5-7EA0C5A6D282}" presName="linear" presStyleCnt="0">
        <dgm:presLayoutVars>
          <dgm:animLvl val="lvl"/>
          <dgm:resizeHandles val="exact"/>
        </dgm:presLayoutVars>
      </dgm:prSet>
      <dgm:spPr/>
    </dgm:pt>
    <dgm:pt modelId="{E026EDA8-8B91-D744-A7CF-CC258609CCFF}" type="pres">
      <dgm:prSet presAssocID="{B2842527-0489-9C4D-811A-5F55AA2DA26D}" presName="parentText" presStyleLbl="node1" presStyleIdx="0" presStyleCnt="1">
        <dgm:presLayoutVars>
          <dgm:chMax val="0"/>
          <dgm:bulletEnabled val="1"/>
        </dgm:presLayoutVars>
      </dgm:prSet>
      <dgm:spPr/>
    </dgm:pt>
    <dgm:pt modelId="{247D35BD-D0AA-274C-A1F5-6F0C2980840C}" type="pres">
      <dgm:prSet presAssocID="{B2842527-0489-9C4D-811A-5F55AA2DA26D}" presName="childText" presStyleLbl="revTx" presStyleIdx="0" presStyleCnt="1">
        <dgm:presLayoutVars>
          <dgm:bulletEnabled val="1"/>
        </dgm:presLayoutVars>
      </dgm:prSet>
      <dgm:spPr/>
    </dgm:pt>
  </dgm:ptLst>
  <dgm:cxnLst>
    <dgm:cxn modelId="{3765BA3E-396A-5A45-83E9-FB47DC2A48BC}" type="presOf" srcId="{D6DBABFE-2AAE-5C4D-9C97-CC84D6565E3A}" destId="{247D35BD-D0AA-274C-A1F5-6F0C2980840C}" srcOrd="0" destOrd="1" presId="urn:microsoft.com/office/officeart/2005/8/layout/vList2"/>
    <dgm:cxn modelId="{576A735D-7DBB-BD40-8DA8-08FAE046C5A0}" srcId="{B2842527-0489-9C4D-811A-5F55AA2DA26D}" destId="{560EB9C1-264F-184A-BF1C-6BCC83D56FB0}" srcOrd="2" destOrd="0" parTransId="{0D1E7A68-A0C6-7E47-9592-71AE19E0B18F}" sibTransId="{15710791-31EC-394B-8D10-5F3151F6C231}"/>
    <dgm:cxn modelId="{55154A77-AA9D-5C42-9ACE-FE413308A29A}" type="presOf" srcId="{EE60DBDD-D4E3-544D-83FC-2359CF49DEFF}" destId="{247D35BD-D0AA-274C-A1F5-6F0C2980840C}" srcOrd="0" destOrd="0" presId="urn:microsoft.com/office/officeart/2005/8/layout/vList2"/>
    <dgm:cxn modelId="{349CDC98-A5BB-5243-9593-7F4C3031596F}" srcId="{B2842527-0489-9C4D-811A-5F55AA2DA26D}" destId="{D6DBABFE-2AAE-5C4D-9C97-CC84D6565E3A}" srcOrd="1" destOrd="0" parTransId="{B4142FDC-8D3E-FE4A-BB42-CD5C74151428}" sibTransId="{3B686F96-1CC1-4240-838C-E1443F3EAF25}"/>
    <dgm:cxn modelId="{DA91C7B4-8F05-F140-9AE9-36ACA92D97CF}" type="presOf" srcId="{B2842527-0489-9C4D-811A-5F55AA2DA26D}" destId="{E026EDA8-8B91-D744-A7CF-CC258609CCFF}" srcOrd="0" destOrd="0" presId="urn:microsoft.com/office/officeart/2005/8/layout/vList2"/>
    <dgm:cxn modelId="{988664B9-FCAD-8E4A-862E-E95655AB4DE2}" srcId="{B2842527-0489-9C4D-811A-5F55AA2DA26D}" destId="{EE60DBDD-D4E3-544D-83FC-2359CF49DEFF}" srcOrd="0" destOrd="0" parTransId="{EF2FFB11-5EDA-8043-9AF9-5A9C71E891E2}" sibTransId="{D8402386-21D1-994E-9F17-75C48FAA050B}"/>
    <dgm:cxn modelId="{804C59D9-6BE4-CE4A-8987-E41E73F1CEBF}" type="presOf" srcId="{2634D1C2-4F56-BE4B-BBA5-7EA0C5A6D282}" destId="{77F71E1B-D10C-CC47-9DCF-5494FA14CB26}" srcOrd="0" destOrd="0" presId="urn:microsoft.com/office/officeart/2005/8/layout/vList2"/>
    <dgm:cxn modelId="{717472DF-1BE7-2748-A96F-BBD2E952B766}" type="presOf" srcId="{560EB9C1-264F-184A-BF1C-6BCC83D56FB0}" destId="{247D35BD-D0AA-274C-A1F5-6F0C2980840C}" srcOrd="0" destOrd="2" presId="urn:microsoft.com/office/officeart/2005/8/layout/vList2"/>
    <dgm:cxn modelId="{41DF0DE1-E5A4-E149-AE9D-9F9A0ABFD1E3}" srcId="{2634D1C2-4F56-BE4B-BBA5-7EA0C5A6D282}" destId="{B2842527-0489-9C4D-811A-5F55AA2DA26D}" srcOrd="0" destOrd="0" parTransId="{4D05E0D4-906A-0945-B73D-DAA4555BA5A4}" sibTransId="{C9BD3B68-3657-3040-8B3B-F22D5E82A603}"/>
    <dgm:cxn modelId="{2AD1969E-4F4F-0E46-9597-7169F42FEB5D}" type="presParOf" srcId="{77F71E1B-D10C-CC47-9DCF-5494FA14CB26}" destId="{E026EDA8-8B91-D744-A7CF-CC258609CCFF}" srcOrd="0" destOrd="0" presId="urn:microsoft.com/office/officeart/2005/8/layout/vList2"/>
    <dgm:cxn modelId="{7D526D0B-3865-5D4B-9834-06EC51CCC32C}" type="presParOf" srcId="{77F71E1B-D10C-CC47-9DCF-5494FA14CB26}" destId="{247D35BD-D0AA-274C-A1F5-6F0C2980840C}"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21AB1D1-E6E0-0343-88B0-D2C2231EB9BB}"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A87CD8FC-63B4-034E-B6F9-5A0FBD06A151}">
      <dgm:prSet phldrT="[Text]"/>
      <dgm:spPr/>
      <dgm:t>
        <a:bodyPr/>
        <a:lstStyle/>
        <a:p>
          <a:r>
            <a:rPr lang="en-US" dirty="0"/>
            <a:t>The structure of incentives and the efficiency of government operated firms and agencies</a:t>
          </a:r>
        </a:p>
      </dgm:t>
    </dgm:pt>
    <dgm:pt modelId="{575F5988-B110-9144-ADC1-FF9964B7F6A2}" type="parTrans" cxnId="{E47DDBEF-B6AF-534B-BD7E-74FF897B5BD9}">
      <dgm:prSet/>
      <dgm:spPr/>
      <dgm:t>
        <a:bodyPr/>
        <a:lstStyle/>
        <a:p>
          <a:endParaRPr lang="en-US"/>
        </a:p>
      </dgm:t>
    </dgm:pt>
    <dgm:pt modelId="{D0060347-C472-A74A-B71B-A0EAEF6A1A40}" type="sibTrans" cxnId="{E47DDBEF-B6AF-534B-BD7E-74FF897B5BD9}">
      <dgm:prSet/>
      <dgm:spPr/>
      <dgm:t>
        <a:bodyPr/>
        <a:lstStyle/>
        <a:p>
          <a:endParaRPr lang="en-US"/>
        </a:p>
      </dgm:t>
    </dgm:pt>
    <dgm:pt modelId="{E63C0786-7A55-BE4B-82DC-17CD7D9DF978}">
      <dgm:prSet phldrT="[Text]"/>
      <dgm:spPr/>
      <dgm:t>
        <a:bodyPr/>
        <a:lstStyle/>
        <a:p>
          <a:r>
            <a:rPr lang="en-US" dirty="0"/>
            <a:t>In the public sector, the absence of the profit motive reduces the incentive of producers to keep costs low. Neither is there a bankruptcy process capable of weeding out inefficient producers.</a:t>
          </a:r>
        </a:p>
      </dgm:t>
    </dgm:pt>
    <dgm:pt modelId="{31ACC485-B64C-6944-BCC3-176D98F76472}" type="parTrans" cxnId="{225B315F-EF47-C941-9803-6A5C1969E5CE}">
      <dgm:prSet/>
      <dgm:spPr/>
      <dgm:t>
        <a:bodyPr/>
        <a:lstStyle/>
        <a:p>
          <a:endParaRPr lang="en-US"/>
        </a:p>
      </dgm:t>
    </dgm:pt>
    <dgm:pt modelId="{341BA128-6407-E54C-BBDB-DFD5EF5D79F6}" type="sibTrans" cxnId="{225B315F-EF47-C941-9803-6A5C1969E5CE}">
      <dgm:prSet/>
      <dgm:spPr/>
      <dgm:t>
        <a:bodyPr/>
        <a:lstStyle/>
        <a:p>
          <a:endParaRPr lang="en-US"/>
        </a:p>
      </dgm:t>
    </dgm:pt>
    <dgm:pt modelId="{5F3DCFB5-0CE7-D64F-9BAC-8F164A5AEE24}">
      <dgm:prSet phldrT="[Text]"/>
      <dgm:spPr/>
      <dgm:t>
        <a:bodyPr/>
        <a:lstStyle/>
        <a:p>
          <a:r>
            <a:rPr lang="en-US" dirty="0"/>
            <a:t>Public-sector managers are seldom in a position to gain personally from measures that reduce costs.</a:t>
          </a:r>
        </a:p>
      </dgm:t>
    </dgm:pt>
    <dgm:pt modelId="{84AB40B5-32ED-014B-9A08-7F6521435E5C}" type="parTrans" cxnId="{639A6586-5FE0-2F4C-BBE0-164D8F8A241C}">
      <dgm:prSet/>
      <dgm:spPr/>
      <dgm:t>
        <a:bodyPr/>
        <a:lstStyle/>
        <a:p>
          <a:endParaRPr lang="en-US"/>
        </a:p>
      </dgm:t>
    </dgm:pt>
    <dgm:pt modelId="{5DADC0A6-2862-8C45-BDAD-09FC3B2E20CE}" type="sibTrans" cxnId="{639A6586-5FE0-2F4C-BBE0-164D8F8A241C}">
      <dgm:prSet/>
      <dgm:spPr/>
      <dgm:t>
        <a:bodyPr/>
        <a:lstStyle/>
        <a:p>
          <a:endParaRPr lang="en-US"/>
        </a:p>
      </dgm:t>
    </dgm:pt>
    <dgm:pt modelId="{392F21A1-08E9-A44B-B6E3-000C6F0AAE52}">
      <dgm:prSet phldrT="[Text]"/>
      <dgm:spPr/>
      <dgm:t>
        <a:bodyPr/>
        <a:lstStyle/>
        <a:p>
          <a:r>
            <a:rPr lang="en-US" dirty="0"/>
            <a:t>Because public officials and bureau managers spend other people’s money, they have less incentive to be cost-conscious.</a:t>
          </a:r>
        </a:p>
      </dgm:t>
    </dgm:pt>
    <dgm:pt modelId="{909E08F5-9FF3-4A45-86C3-7B47E05B8E46}" type="parTrans" cxnId="{263E5DAC-9AD0-B341-B776-118DDBDE67A6}">
      <dgm:prSet/>
      <dgm:spPr/>
      <dgm:t>
        <a:bodyPr/>
        <a:lstStyle/>
        <a:p>
          <a:endParaRPr lang="en-US"/>
        </a:p>
      </dgm:t>
    </dgm:pt>
    <dgm:pt modelId="{E5BC21CB-1EE3-AA46-859E-843FEC2ECDA5}" type="sibTrans" cxnId="{263E5DAC-9AD0-B341-B776-118DDBDE67A6}">
      <dgm:prSet/>
      <dgm:spPr/>
      <dgm:t>
        <a:bodyPr/>
        <a:lstStyle/>
        <a:p>
          <a:endParaRPr lang="en-US"/>
        </a:p>
      </dgm:t>
    </dgm:pt>
    <dgm:pt modelId="{421D38CF-546A-CF46-B3E8-FD93806315A1}" type="pres">
      <dgm:prSet presAssocID="{621AB1D1-E6E0-0343-88B0-D2C2231EB9BB}" presName="linear" presStyleCnt="0">
        <dgm:presLayoutVars>
          <dgm:animLvl val="lvl"/>
          <dgm:resizeHandles val="exact"/>
        </dgm:presLayoutVars>
      </dgm:prSet>
      <dgm:spPr/>
    </dgm:pt>
    <dgm:pt modelId="{BD39E155-B2B6-3140-8858-BC3664026A7A}" type="pres">
      <dgm:prSet presAssocID="{A87CD8FC-63B4-034E-B6F9-5A0FBD06A151}" presName="parentText" presStyleLbl="node1" presStyleIdx="0" presStyleCnt="1">
        <dgm:presLayoutVars>
          <dgm:chMax val="0"/>
          <dgm:bulletEnabled val="1"/>
        </dgm:presLayoutVars>
      </dgm:prSet>
      <dgm:spPr/>
    </dgm:pt>
    <dgm:pt modelId="{3FD066E7-320B-DC4D-B4F3-3C36ABACA467}" type="pres">
      <dgm:prSet presAssocID="{A87CD8FC-63B4-034E-B6F9-5A0FBD06A151}" presName="childText" presStyleLbl="revTx" presStyleIdx="0" presStyleCnt="1">
        <dgm:presLayoutVars>
          <dgm:bulletEnabled val="1"/>
        </dgm:presLayoutVars>
      </dgm:prSet>
      <dgm:spPr/>
    </dgm:pt>
  </dgm:ptLst>
  <dgm:cxnLst>
    <dgm:cxn modelId="{87C8CF0B-B367-ED45-944E-E97A20703B7D}" type="presOf" srcId="{392F21A1-08E9-A44B-B6E3-000C6F0AAE52}" destId="{3FD066E7-320B-DC4D-B4F3-3C36ABACA467}" srcOrd="0" destOrd="2" presId="urn:microsoft.com/office/officeart/2005/8/layout/vList2"/>
    <dgm:cxn modelId="{91566928-586A-1C4F-9FB8-52C2E33C5CAF}" type="presOf" srcId="{A87CD8FC-63B4-034E-B6F9-5A0FBD06A151}" destId="{BD39E155-B2B6-3140-8858-BC3664026A7A}" srcOrd="0" destOrd="0" presId="urn:microsoft.com/office/officeart/2005/8/layout/vList2"/>
    <dgm:cxn modelId="{225B315F-EF47-C941-9803-6A5C1969E5CE}" srcId="{A87CD8FC-63B4-034E-B6F9-5A0FBD06A151}" destId="{E63C0786-7A55-BE4B-82DC-17CD7D9DF978}" srcOrd="0" destOrd="0" parTransId="{31ACC485-B64C-6944-BCC3-176D98F76472}" sibTransId="{341BA128-6407-E54C-BBDB-DFD5EF5D79F6}"/>
    <dgm:cxn modelId="{1FE2456A-7195-2A45-AC72-505F474CC26E}" type="presOf" srcId="{E63C0786-7A55-BE4B-82DC-17CD7D9DF978}" destId="{3FD066E7-320B-DC4D-B4F3-3C36ABACA467}" srcOrd="0" destOrd="0" presId="urn:microsoft.com/office/officeart/2005/8/layout/vList2"/>
    <dgm:cxn modelId="{639A6586-5FE0-2F4C-BBE0-164D8F8A241C}" srcId="{A87CD8FC-63B4-034E-B6F9-5A0FBD06A151}" destId="{5F3DCFB5-0CE7-D64F-9BAC-8F164A5AEE24}" srcOrd="1" destOrd="0" parTransId="{84AB40B5-32ED-014B-9A08-7F6521435E5C}" sibTransId="{5DADC0A6-2862-8C45-BDAD-09FC3B2E20CE}"/>
    <dgm:cxn modelId="{04CDBB8F-F2EF-5D4F-A941-42F0E364E4D6}" type="presOf" srcId="{621AB1D1-E6E0-0343-88B0-D2C2231EB9BB}" destId="{421D38CF-546A-CF46-B3E8-FD93806315A1}" srcOrd="0" destOrd="0" presId="urn:microsoft.com/office/officeart/2005/8/layout/vList2"/>
    <dgm:cxn modelId="{263E5DAC-9AD0-B341-B776-118DDBDE67A6}" srcId="{A87CD8FC-63B4-034E-B6F9-5A0FBD06A151}" destId="{392F21A1-08E9-A44B-B6E3-000C6F0AAE52}" srcOrd="2" destOrd="0" parTransId="{909E08F5-9FF3-4A45-86C3-7B47E05B8E46}" sibTransId="{E5BC21CB-1EE3-AA46-859E-843FEC2ECDA5}"/>
    <dgm:cxn modelId="{671F0FCC-6763-0D45-8767-B84407748F97}" type="presOf" srcId="{5F3DCFB5-0CE7-D64F-9BAC-8F164A5AEE24}" destId="{3FD066E7-320B-DC4D-B4F3-3C36ABACA467}" srcOrd="0" destOrd="1" presId="urn:microsoft.com/office/officeart/2005/8/layout/vList2"/>
    <dgm:cxn modelId="{E47DDBEF-B6AF-534B-BD7E-74FF897B5BD9}" srcId="{621AB1D1-E6E0-0343-88B0-D2C2231EB9BB}" destId="{A87CD8FC-63B4-034E-B6F9-5A0FBD06A151}" srcOrd="0" destOrd="0" parTransId="{575F5988-B110-9144-ADC1-FF9964B7F6A2}" sibTransId="{D0060347-C472-A74A-B71B-A0EAEF6A1A40}"/>
    <dgm:cxn modelId="{D7A75E38-CD5F-1747-98CF-B55DAB49D2E5}" type="presParOf" srcId="{421D38CF-546A-CF46-B3E8-FD93806315A1}" destId="{BD39E155-B2B6-3140-8858-BC3664026A7A}" srcOrd="0" destOrd="0" presId="urn:microsoft.com/office/officeart/2005/8/layout/vList2"/>
    <dgm:cxn modelId="{EB358DBB-D655-004C-B7C1-B890C56BCEE6}" type="presParOf" srcId="{421D38CF-546A-CF46-B3E8-FD93806315A1}" destId="{3FD066E7-320B-DC4D-B4F3-3C36ABACA467}"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1. What is the shortsightedness effect? How does the shortsightedness effect influence the efficiency of public sector action?</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2BCAA95-7554-1144-A51D-D488B27442B3}">
      <dgm:prSet custT="1"/>
      <dgm:spPr/>
      <dgm:t>
        <a:bodyPr lIns="82296"/>
        <a:lstStyle/>
        <a:p>
          <a:pPr marL="0"/>
          <a:r>
            <a:rPr lang="en-US" sz="2400" dirty="0"/>
            <a:t>2. What is rent seeking? What types of government activities encourage rent seeking?</a:t>
          </a:r>
        </a:p>
        <a:p>
          <a:pPr marL="0"/>
          <a:endParaRPr lang="en-US" sz="2200" dirty="0"/>
        </a:p>
      </dgm:t>
    </dgm:pt>
    <dgm:pt modelId="{EF74304B-6066-D44C-9035-C6F510D0E436}" type="parTrans" cxnId="{BE56F30A-277B-4946-BE1A-A43AA212B0CE}">
      <dgm:prSet/>
      <dgm:spPr/>
      <dgm:t>
        <a:bodyPr/>
        <a:lstStyle/>
        <a:p>
          <a:endParaRPr lang="en-US"/>
        </a:p>
      </dgm:t>
    </dgm:pt>
    <dgm:pt modelId="{8F8BC650-F25E-204B-A83B-CFFF577B19D6}" type="sibTrans" cxnId="{BE56F30A-277B-4946-BE1A-A43AA212B0CE}">
      <dgm:prSet/>
      <dgm:spPr/>
      <dgm:t>
        <a:bodyPr/>
        <a:lstStyle/>
        <a:p>
          <a:endParaRPr lang="en-US"/>
        </a:p>
      </dgm:t>
    </dgm:pt>
    <dgm:pt modelId="{3CA8D09B-1219-FB4F-A190-073A66E8FED4}">
      <dgm:prSet custT="1"/>
      <dgm:spPr/>
      <dgm:t>
        <a:bodyPr/>
        <a:lstStyle/>
        <a:p>
          <a:r>
            <a:rPr lang="en-US" sz="2400" dirty="0"/>
            <a:t>3. Will efficient projects necessarily be favored by a majority of voters? Why or why not?</a:t>
          </a:r>
        </a:p>
      </dgm:t>
    </dgm:pt>
    <dgm:pt modelId="{EC1C708B-32AF-AD4B-9C88-A3A7AD606290}" type="parTrans" cxnId="{FDE9B82E-B06F-EE40-BAEB-0D43AC95FB2B}">
      <dgm:prSet/>
      <dgm:spPr/>
      <dgm:t>
        <a:bodyPr/>
        <a:lstStyle/>
        <a:p>
          <a:endParaRPr lang="en-US"/>
        </a:p>
      </dgm:t>
    </dgm:pt>
    <dgm:pt modelId="{3D20FA4A-F845-9A41-86A4-4DA1832B659C}" type="sibTrans" cxnId="{FDE9B82E-B06F-EE40-BAEB-0D43AC95FB2B}">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3"/>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3" custScaleY="132203"/>
      <dgm:spPr/>
    </dgm:pt>
    <dgm:pt modelId="{F90D3134-D7BC-4B28-85C9-FC158B7B1707}" type="pres">
      <dgm:prSet presAssocID="{E095EAFF-FC28-4DDB-A62D-294ABADF82D4}" presName="vert1" presStyleCnt="0"/>
      <dgm:spPr/>
    </dgm:pt>
    <dgm:pt modelId="{EC7152CA-D4CA-5C4C-8B1B-57DD69639D31}" type="pres">
      <dgm:prSet presAssocID="{B2BCAA95-7554-1144-A51D-D488B27442B3}" presName="thickLine" presStyleLbl="alignNode1" presStyleIdx="1" presStyleCnt="3"/>
      <dgm:spPr/>
    </dgm:pt>
    <dgm:pt modelId="{A527F3D2-EFDA-6B45-8A8B-42A7DDF3D253}" type="pres">
      <dgm:prSet presAssocID="{B2BCAA95-7554-1144-A51D-D488B27442B3}" presName="horz1" presStyleCnt="0"/>
      <dgm:spPr/>
    </dgm:pt>
    <dgm:pt modelId="{D3D1FA58-F26D-3D43-88B2-D11BF9BE302F}" type="pres">
      <dgm:prSet presAssocID="{B2BCAA95-7554-1144-A51D-D488B27442B3}" presName="tx1" presStyleLbl="revTx" presStyleIdx="1" presStyleCnt="3" custScaleY="102880"/>
      <dgm:spPr/>
    </dgm:pt>
    <dgm:pt modelId="{B4949F2F-950A-E845-AA7E-40BA0DA57F0E}" type="pres">
      <dgm:prSet presAssocID="{B2BCAA95-7554-1144-A51D-D488B27442B3}" presName="vert1" presStyleCnt="0"/>
      <dgm:spPr/>
    </dgm:pt>
    <dgm:pt modelId="{41FE32EB-350D-564B-92EF-67FF6801251B}" type="pres">
      <dgm:prSet presAssocID="{3CA8D09B-1219-FB4F-A190-073A66E8FED4}" presName="thickLine" presStyleLbl="alignNode1" presStyleIdx="2" presStyleCnt="3"/>
      <dgm:spPr/>
    </dgm:pt>
    <dgm:pt modelId="{8541808C-A40A-0F4E-834E-81AF4B3986F5}" type="pres">
      <dgm:prSet presAssocID="{3CA8D09B-1219-FB4F-A190-073A66E8FED4}" presName="horz1" presStyleCnt="0"/>
      <dgm:spPr/>
    </dgm:pt>
    <dgm:pt modelId="{42E3995E-F2F7-E049-8FF9-3618794CE5E7}" type="pres">
      <dgm:prSet presAssocID="{3CA8D09B-1219-FB4F-A190-073A66E8FED4}" presName="tx1" presStyleLbl="revTx" presStyleIdx="2" presStyleCnt="3" custScaleY="130852"/>
      <dgm:spPr/>
    </dgm:pt>
    <dgm:pt modelId="{CD0F55DB-F1BC-D144-98D3-600D9878E38B}" type="pres">
      <dgm:prSet presAssocID="{3CA8D09B-1219-FB4F-A190-073A66E8FED4}" presName="vert1" presStyleCnt="0"/>
      <dgm:spPr/>
    </dgm:pt>
  </dgm:ptLst>
  <dgm:cxnLst>
    <dgm:cxn modelId="{BE56F30A-277B-4946-BE1A-A43AA212B0CE}" srcId="{B8B9FAC9-DA7F-408E-9F38-FBA266BF6D4A}" destId="{B2BCAA95-7554-1144-A51D-D488B27442B3}" srcOrd="1" destOrd="0" parTransId="{EF74304B-6066-D44C-9035-C6F510D0E436}" sibTransId="{8F8BC650-F25E-204B-A83B-CFFF577B19D6}"/>
    <dgm:cxn modelId="{2B90A421-B143-6D4D-8B56-D744B1FDE9CC}" type="presOf" srcId="{3CA8D09B-1219-FB4F-A190-073A66E8FED4}" destId="{42E3995E-F2F7-E049-8FF9-3618794CE5E7}" srcOrd="0" destOrd="0" presId="urn:microsoft.com/office/officeart/2008/layout/LinedList"/>
    <dgm:cxn modelId="{4E513C25-B9BF-49D2-BABC-1F4434527BFE}" type="presOf" srcId="{B8B9FAC9-DA7F-408E-9F38-FBA266BF6D4A}" destId="{B7EFA218-8B3B-4A18-8423-43E679B4D399}" srcOrd="0" destOrd="0" presId="urn:microsoft.com/office/officeart/2008/layout/LinedList"/>
    <dgm:cxn modelId="{FDE9B82E-B06F-EE40-BAEB-0D43AC95FB2B}" srcId="{B8B9FAC9-DA7F-408E-9F38-FBA266BF6D4A}" destId="{3CA8D09B-1219-FB4F-A190-073A66E8FED4}" srcOrd="2" destOrd="0" parTransId="{EC1C708B-32AF-AD4B-9C88-A3A7AD606290}" sibTransId="{3D20FA4A-F845-9A41-86A4-4DA1832B659C}"/>
    <dgm:cxn modelId="{EBB75D2F-DD63-487F-9BBB-EE4874E6B6D4}" srcId="{B8B9FAC9-DA7F-408E-9F38-FBA266BF6D4A}" destId="{E095EAFF-FC28-4DDB-A62D-294ABADF82D4}" srcOrd="0" destOrd="0" parTransId="{3FABE4B7-DB3D-4A99-9FAC-6E9027F84027}" sibTransId="{B74AC47B-E7EF-4762-A94F-A339007AF51E}"/>
    <dgm:cxn modelId="{94C5855E-3450-F045-A0BE-9BB63DF3CD94}" type="presOf" srcId="{B2BCAA95-7554-1144-A51D-D488B27442B3}" destId="{D3D1FA58-F26D-3D43-88B2-D11BF9BE302F}" srcOrd="0" destOrd="0" presId="urn:microsoft.com/office/officeart/2008/layout/LinedList"/>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 modelId="{5B18A68C-CB95-964B-A4B1-C194ADEB1B2E}" type="presParOf" srcId="{B7EFA218-8B3B-4A18-8423-43E679B4D399}" destId="{EC7152CA-D4CA-5C4C-8B1B-57DD69639D31}" srcOrd="2" destOrd="0" presId="urn:microsoft.com/office/officeart/2008/layout/LinedList"/>
    <dgm:cxn modelId="{1DD81BEE-CAF1-9D41-B7D2-8379D48FE2CC}" type="presParOf" srcId="{B7EFA218-8B3B-4A18-8423-43E679B4D399}" destId="{A527F3D2-EFDA-6B45-8A8B-42A7DDF3D253}" srcOrd="3" destOrd="0" presId="urn:microsoft.com/office/officeart/2008/layout/LinedList"/>
    <dgm:cxn modelId="{CB4BAB05-ADD8-9C48-8BFA-4680D52E1502}" type="presParOf" srcId="{A527F3D2-EFDA-6B45-8A8B-42A7DDF3D253}" destId="{D3D1FA58-F26D-3D43-88B2-D11BF9BE302F}" srcOrd="0" destOrd="0" presId="urn:microsoft.com/office/officeart/2008/layout/LinedList"/>
    <dgm:cxn modelId="{B4B1322A-00EE-9844-A372-2BE7A9BA2077}" type="presParOf" srcId="{A527F3D2-EFDA-6B45-8A8B-42A7DDF3D253}" destId="{B4949F2F-950A-E845-AA7E-40BA0DA57F0E}" srcOrd="1" destOrd="0" presId="urn:microsoft.com/office/officeart/2008/layout/LinedList"/>
    <dgm:cxn modelId="{180E8D10-C43E-154A-8E78-50C6D986F967}" type="presParOf" srcId="{B7EFA218-8B3B-4A18-8423-43E679B4D399}" destId="{41FE32EB-350D-564B-92EF-67FF6801251B}" srcOrd="4" destOrd="0" presId="urn:microsoft.com/office/officeart/2008/layout/LinedList"/>
    <dgm:cxn modelId="{0AF31C6D-5624-0048-BB71-F391458D153A}" type="presParOf" srcId="{B7EFA218-8B3B-4A18-8423-43E679B4D399}" destId="{8541808C-A40A-0F4E-834E-81AF4B3986F5}" srcOrd="5" destOrd="0" presId="urn:microsoft.com/office/officeart/2008/layout/LinedList"/>
    <dgm:cxn modelId="{D0666C5A-D136-6741-8A38-C2C1788E122A}" type="presParOf" srcId="{8541808C-A40A-0F4E-834E-81AF4B3986F5}" destId="{42E3995E-F2F7-E049-8FF9-3618794CE5E7}" srcOrd="0" destOrd="0" presId="urn:microsoft.com/office/officeart/2008/layout/LinedList"/>
    <dgm:cxn modelId="{A6FF710C-6BEB-E741-A991-B7F9B3F4CEA0}" type="presParOf" srcId="{8541808C-A40A-0F4E-834E-81AF4B3986F5}" destId="{CD0F55DB-F1BC-D144-98D3-600D9878E38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7041F0A-1749-B340-BD05-8EB2632F8824}"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F334FAD1-EA84-0B48-9E37-6D50B496BD8F}">
      <dgm:prSet phldrT="[Text]"/>
      <dgm:spPr/>
      <dgm:t>
        <a:bodyPr/>
        <a:lstStyle/>
        <a:p>
          <a:r>
            <a:rPr lang="en-US" dirty="0"/>
            <a:t>Under crony capitalism, rather than providing equal treatment of individuals and businesses under the law, government uses spending, subsidies, and regulations to favor those most willing to provide political decision-makers with campaign contributions and other forms of political support. </a:t>
          </a:r>
        </a:p>
      </dgm:t>
    </dgm:pt>
    <dgm:pt modelId="{D5357117-5496-454C-B00D-840BBD4A2060}" type="parTrans" cxnId="{78EE01C3-4688-0044-9233-E88DBFCC5F4F}">
      <dgm:prSet/>
      <dgm:spPr/>
      <dgm:t>
        <a:bodyPr/>
        <a:lstStyle/>
        <a:p>
          <a:endParaRPr lang="en-US"/>
        </a:p>
      </dgm:t>
    </dgm:pt>
    <dgm:pt modelId="{C48288A5-FF49-4B4F-BCB9-CB823A42A258}" type="sibTrans" cxnId="{78EE01C3-4688-0044-9233-E88DBFCC5F4F}">
      <dgm:prSet/>
      <dgm:spPr/>
      <dgm:t>
        <a:bodyPr/>
        <a:lstStyle/>
        <a:p>
          <a:endParaRPr lang="en-US"/>
        </a:p>
      </dgm:t>
    </dgm:pt>
    <dgm:pt modelId="{1F267BE4-CADA-8642-A63A-E385BD606F55}">
      <dgm:prSet phldrT="[Text]"/>
      <dgm:spPr/>
      <dgm:t>
        <a:bodyPr/>
        <a:lstStyle/>
        <a:p>
          <a:r>
            <a:rPr lang="en-US" dirty="0"/>
            <a:t>Economic inefficiency is the result.</a:t>
          </a:r>
        </a:p>
      </dgm:t>
    </dgm:pt>
    <dgm:pt modelId="{8F2D829E-146A-9245-9AAA-4F01E08A16B1}" type="parTrans" cxnId="{BE3AD444-2BFF-6E4E-9B27-9CFFF478F4B8}">
      <dgm:prSet/>
      <dgm:spPr/>
      <dgm:t>
        <a:bodyPr/>
        <a:lstStyle/>
        <a:p>
          <a:endParaRPr lang="en-US"/>
        </a:p>
      </dgm:t>
    </dgm:pt>
    <dgm:pt modelId="{3F1B71A4-ECDF-A241-B2C3-5041017E8F9C}" type="sibTrans" cxnId="{BE3AD444-2BFF-6E4E-9B27-9CFFF478F4B8}">
      <dgm:prSet/>
      <dgm:spPr/>
      <dgm:t>
        <a:bodyPr/>
        <a:lstStyle/>
        <a:p>
          <a:endParaRPr lang="en-US"/>
        </a:p>
      </dgm:t>
    </dgm:pt>
    <dgm:pt modelId="{1A9599C1-77EC-1847-9DE1-F5DABD2D888F}" type="pres">
      <dgm:prSet presAssocID="{E7041F0A-1749-B340-BD05-8EB2632F8824}" presName="linear" presStyleCnt="0">
        <dgm:presLayoutVars>
          <dgm:animLvl val="lvl"/>
          <dgm:resizeHandles val="exact"/>
        </dgm:presLayoutVars>
      </dgm:prSet>
      <dgm:spPr/>
    </dgm:pt>
    <dgm:pt modelId="{5A0F1667-1C77-4A4D-984D-99A31DC9B536}" type="pres">
      <dgm:prSet presAssocID="{F334FAD1-EA84-0B48-9E37-6D50B496BD8F}" presName="parentText" presStyleLbl="node1" presStyleIdx="0" presStyleCnt="2">
        <dgm:presLayoutVars>
          <dgm:chMax val="0"/>
          <dgm:bulletEnabled val="1"/>
        </dgm:presLayoutVars>
      </dgm:prSet>
      <dgm:spPr/>
    </dgm:pt>
    <dgm:pt modelId="{3F419707-06A7-3945-B61C-630E227C129D}" type="pres">
      <dgm:prSet presAssocID="{C48288A5-FF49-4B4F-BCB9-CB823A42A258}" presName="spacer" presStyleCnt="0"/>
      <dgm:spPr/>
    </dgm:pt>
    <dgm:pt modelId="{3F8BE059-0362-B243-BB8C-163DE60AF533}" type="pres">
      <dgm:prSet presAssocID="{1F267BE4-CADA-8642-A63A-E385BD606F55}" presName="parentText" presStyleLbl="node1" presStyleIdx="1" presStyleCnt="2" custScaleY="29295">
        <dgm:presLayoutVars>
          <dgm:chMax val="0"/>
          <dgm:bulletEnabled val="1"/>
        </dgm:presLayoutVars>
      </dgm:prSet>
      <dgm:spPr/>
    </dgm:pt>
  </dgm:ptLst>
  <dgm:cxnLst>
    <dgm:cxn modelId="{471BCE0B-D9D1-4B4D-A136-15BAE4D1226A}" type="presOf" srcId="{E7041F0A-1749-B340-BD05-8EB2632F8824}" destId="{1A9599C1-77EC-1847-9DE1-F5DABD2D888F}" srcOrd="0" destOrd="0" presId="urn:microsoft.com/office/officeart/2005/8/layout/vList2"/>
    <dgm:cxn modelId="{ADA27E1C-F9E2-AD41-BC3D-F7720442521D}" type="presOf" srcId="{F334FAD1-EA84-0B48-9E37-6D50B496BD8F}" destId="{5A0F1667-1C77-4A4D-984D-99A31DC9B536}" srcOrd="0" destOrd="0" presId="urn:microsoft.com/office/officeart/2005/8/layout/vList2"/>
    <dgm:cxn modelId="{BE3AD444-2BFF-6E4E-9B27-9CFFF478F4B8}" srcId="{E7041F0A-1749-B340-BD05-8EB2632F8824}" destId="{1F267BE4-CADA-8642-A63A-E385BD606F55}" srcOrd="1" destOrd="0" parTransId="{8F2D829E-146A-9245-9AAA-4F01E08A16B1}" sibTransId="{3F1B71A4-ECDF-A241-B2C3-5041017E8F9C}"/>
    <dgm:cxn modelId="{81CE84B0-0D88-1549-9D0D-9A85F257B89F}" type="presOf" srcId="{1F267BE4-CADA-8642-A63A-E385BD606F55}" destId="{3F8BE059-0362-B243-BB8C-163DE60AF533}" srcOrd="0" destOrd="0" presId="urn:microsoft.com/office/officeart/2005/8/layout/vList2"/>
    <dgm:cxn modelId="{78EE01C3-4688-0044-9233-E88DBFCC5F4F}" srcId="{E7041F0A-1749-B340-BD05-8EB2632F8824}" destId="{F334FAD1-EA84-0B48-9E37-6D50B496BD8F}" srcOrd="0" destOrd="0" parTransId="{D5357117-5496-454C-B00D-840BBD4A2060}" sibTransId="{C48288A5-FF49-4B4F-BCB9-CB823A42A258}"/>
    <dgm:cxn modelId="{A979E72A-A8D2-D24A-931B-73051395FC91}" type="presParOf" srcId="{1A9599C1-77EC-1847-9DE1-F5DABD2D888F}" destId="{5A0F1667-1C77-4A4D-984D-99A31DC9B536}" srcOrd="0" destOrd="0" presId="urn:microsoft.com/office/officeart/2005/8/layout/vList2"/>
    <dgm:cxn modelId="{67172EEB-B1F0-B241-98A9-B3D8368308EF}" type="presParOf" srcId="{1A9599C1-77EC-1847-9DE1-F5DABD2D888F}" destId="{3F419707-06A7-3945-B61C-630E227C129D}" srcOrd="1" destOrd="0" presId="urn:microsoft.com/office/officeart/2005/8/layout/vList2"/>
    <dgm:cxn modelId="{E012BB35-4B82-B34B-8AFF-48F57430AFA9}" type="presParOf" srcId="{1A9599C1-77EC-1847-9DE1-F5DABD2D888F}" destId="{3F8BE059-0362-B243-BB8C-163DE60AF533}"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24DF567-39EB-EF47-A3B4-7E6F4B8241C0}"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CA6E51D8-4BD6-1F4F-ADC5-027BFD874708}">
      <dgm:prSet phldrT="[Text]"/>
      <dgm:spPr/>
      <dgm:t>
        <a:bodyPr/>
        <a:lstStyle/>
        <a:p>
          <a:r>
            <a:rPr lang="en-US" b="0" dirty="0"/>
            <a:t>Crony Capitalism</a:t>
          </a:r>
          <a:r>
            <a:rPr lang="en-US" dirty="0"/>
            <a:t> is often driven by the </a:t>
          </a:r>
          <a:r>
            <a:rPr lang="en-US" b="1" i="1" dirty="0"/>
            <a:t>bootlegger–Baptist</a:t>
          </a:r>
          <a:r>
            <a:rPr lang="en-US" dirty="0"/>
            <a:t> strategy: greedy action packaged as moral behavior.</a:t>
          </a:r>
        </a:p>
      </dgm:t>
    </dgm:pt>
    <dgm:pt modelId="{EFA61F01-1BA4-7047-86AC-A07E0BB44126}" type="parTrans" cxnId="{522533F5-70D6-0E4B-871A-EFF46A0F0C7A}">
      <dgm:prSet/>
      <dgm:spPr/>
      <dgm:t>
        <a:bodyPr/>
        <a:lstStyle/>
        <a:p>
          <a:endParaRPr lang="en-US"/>
        </a:p>
      </dgm:t>
    </dgm:pt>
    <dgm:pt modelId="{AC76DD2D-9810-2342-ACAD-6337AA39DB28}" type="sibTrans" cxnId="{522533F5-70D6-0E4B-871A-EFF46A0F0C7A}">
      <dgm:prSet/>
      <dgm:spPr/>
      <dgm:t>
        <a:bodyPr/>
        <a:lstStyle/>
        <a:p>
          <a:endParaRPr lang="en-US"/>
        </a:p>
      </dgm:t>
    </dgm:pt>
    <dgm:pt modelId="{AA0506CC-334B-F144-ACFD-4DC393778ADA}">
      <dgm:prSet phldrT="[Text]"/>
      <dgm:spPr/>
      <dgm:t>
        <a:bodyPr/>
        <a:lstStyle/>
        <a:p>
          <a:r>
            <a:rPr lang="en-US" dirty="0"/>
            <a:t>Opportunistic rent-seekers (the </a:t>
          </a:r>
          <a:r>
            <a:rPr lang="en-US" b="1" i="1" dirty="0"/>
            <a:t>bootleggers</a:t>
          </a:r>
          <a:r>
            <a:rPr lang="en-US" dirty="0"/>
            <a:t>) often frame their programs in a manner designed to attract support from naïve idealists (the </a:t>
          </a:r>
          <a:r>
            <a:rPr lang="en-US" b="1" i="1" dirty="0"/>
            <a:t>Baptists</a:t>
          </a:r>
          <a:r>
            <a:rPr lang="en-US" dirty="0"/>
            <a:t>).</a:t>
          </a:r>
        </a:p>
      </dgm:t>
    </dgm:pt>
    <dgm:pt modelId="{9B19EA00-3A6F-C24E-AEB9-F10210FF54C3}" type="parTrans" cxnId="{97A9DBF6-996D-E644-A4B3-6FB1AF247CF0}">
      <dgm:prSet/>
      <dgm:spPr/>
      <dgm:t>
        <a:bodyPr/>
        <a:lstStyle/>
        <a:p>
          <a:endParaRPr lang="en-US"/>
        </a:p>
      </dgm:t>
    </dgm:pt>
    <dgm:pt modelId="{EEDCDA18-952B-BE4D-8B65-EF1ECC47CA67}" type="sibTrans" cxnId="{97A9DBF6-996D-E644-A4B3-6FB1AF247CF0}">
      <dgm:prSet/>
      <dgm:spPr/>
      <dgm:t>
        <a:bodyPr/>
        <a:lstStyle/>
        <a:p>
          <a:endParaRPr lang="en-US"/>
        </a:p>
      </dgm:t>
    </dgm:pt>
    <dgm:pt modelId="{FB44D54C-4569-B44D-9CD4-6E6B27784EAC}">
      <dgm:prSet phldrT="[Text]"/>
      <dgm:spPr/>
      <dgm:t>
        <a:bodyPr/>
        <a:lstStyle/>
        <a:p>
          <a:r>
            <a:rPr lang="en-US" dirty="0"/>
            <a:t>They argue their programs will enhance child safety, promote energy independence, save family farms, or some other widely supported goal.</a:t>
          </a:r>
        </a:p>
      </dgm:t>
    </dgm:pt>
    <dgm:pt modelId="{9A1DCA0A-44FE-E047-9173-6CC2BCFEBDC6}" type="parTrans" cxnId="{B0E24133-8E85-FB40-A281-8266252FCEF1}">
      <dgm:prSet/>
      <dgm:spPr/>
      <dgm:t>
        <a:bodyPr/>
        <a:lstStyle/>
        <a:p>
          <a:endParaRPr lang="en-US"/>
        </a:p>
      </dgm:t>
    </dgm:pt>
    <dgm:pt modelId="{DD1D85E4-F541-0E42-852E-AF1D60C546C7}" type="sibTrans" cxnId="{B0E24133-8E85-FB40-A281-8266252FCEF1}">
      <dgm:prSet/>
      <dgm:spPr/>
      <dgm:t>
        <a:bodyPr/>
        <a:lstStyle/>
        <a:p>
          <a:endParaRPr lang="en-US"/>
        </a:p>
      </dgm:t>
    </dgm:pt>
    <dgm:pt modelId="{B7CCE8F1-EB53-8C40-A700-C55800EB2136}">
      <dgm:prSet phldrT="[Text]"/>
      <dgm:spPr/>
      <dgm:t>
        <a:bodyPr/>
        <a:lstStyle/>
        <a:p>
          <a:r>
            <a:rPr lang="en-US" dirty="0"/>
            <a:t>But when one looks below the surface, one discovers that these programs are about government favoritism providing handsome profits to the well organized special interest groups.</a:t>
          </a:r>
        </a:p>
      </dgm:t>
    </dgm:pt>
    <dgm:pt modelId="{DA532742-467F-7B49-9084-4C98C017736C}" type="parTrans" cxnId="{DC1ADCE5-64BC-B245-9486-06DF4B13FF83}">
      <dgm:prSet/>
      <dgm:spPr/>
      <dgm:t>
        <a:bodyPr/>
        <a:lstStyle/>
        <a:p>
          <a:endParaRPr lang="en-US"/>
        </a:p>
      </dgm:t>
    </dgm:pt>
    <dgm:pt modelId="{31505223-F24B-9F4A-A063-7CB813E7A260}" type="sibTrans" cxnId="{DC1ADCE5-64BC-B245-9486-06DF4B13FF83}">
      <dgm:prSet/>
      <dgm:spPr/>
      <dgm:t>
        <a:bodyPr/>
        <a:lstStyle/>
        <a:p>
          <a:endParaRPr lang="en-US"/>
        </a:p>
      </dgm:t>
    </dgm:pt>
    <dgm:pt modelId="{90B68911-1697-A946-9CE6-968D1AEB0736}" type="pres">
      <dgm:prSet presAssocID="{624DF567-39EB-EF47-A3B4-7E6F4B8241C0}" presName="linear" presStyleCnt="0">
        <dgm:presLayoutVars>
          <dgm:animLvl val="lvl"/>
          <dgm:resizeHandles val="exact"/>
        </dgm:presLayoutVars>
      </dgm:prSet>
      <dgm:spPr/>
    </dgm:pt>
    <dgm:pt modelId="{8AB13763-5173-DB46-807E-4399D0F4EB20}" type="pres">
      <dgm:prSet presAssocID="{CA6E51D8-4BD6-1F4F-ADC5-027BFD874708}" presName="parentText" presStyleLbl="node1" presStyleIdx="0" presStyleCnt="1">
        <dgm:presLayoutVars>
          <dgm:chMax val="0"/>
          <dgm:bulletEnabled val="1"/>
        </dgm:presLayoutVars>
      </dgm:prSet>
      <dgm:spPr/>
    </dgm:pt>
    <dgm:pt modelId="{C7E08622-6FC4-FD4B-B954-EE7C1726D2F0}" type="pres">
      <dgm:prSet presAssocID="{CA6E51D8-4BD6-1F4F-ADC5-027BFD874708}" presName="childText" presStyleLbl="revTx" presStyleIdx="0" presStyleCnt="1">
        <dgm:presLayoutVars>
          <dgm:bulletEnabled val="1"/>
        </dgm:presLayoutVars>
      </dgm:prSet>
      <dgm:spPr/>
    </dgm:pt>
  </dgm:ptLst>
  <dgm:cxnLst>
    <dgm:cxn modelId="{9F31A010-7DB7-6B47-BAA3-5EAF5E04298A}" type="presOf" srcId="{CA6E51D8-4BD6-1F4F-ADC5-027BFD874708}" destId="{8AB13763-5173-DB46-807E-4399D0F4EB20}" srcOrd="0" destOrd="0" presId="urn:microsoft.com/office/officeart/2005/8/layout/vList2"/>
    <dgm:cxn modelId="{89CE5311-6C95-FD46-947A-0097D3E76390}" type="presOf" srcId="{FB44D54C-4569-B44D-9CD4-6E6B27784EAC}" destId="{C7E08622-6FC4-FD4B-B954-EE7C1726D2F0}" srcOrd="0" destOrd="1" presId="urn:microsoft.com/office/officeart/2005/8/layout/vList2"/>
    <dgm:cxn modelId="{B0E24133-8E85-FB40-A281-8266252FCEF1}" srcId="{CA6E51D8-4BD6-1F4F-ADC5-027BFD874708}" destId="{FB44D54C-4569-B44D-9CD4-6E6B27784EAC}" srcOrd="1" destOrd="0" parTransId="{9A1DCA0A-44FE-E047-9173-6CC2BCFEBDC6}" sibTransId="{DD1D85E4-F541-0E42-852E-AF1D60C546C7}"/>
    <dgm:cxn modelId="{16659E39-96FB-0A45-8CD2-5F810C3EB35C}" type="presOf" srcId="{624DF567-39EB-EF47-A3B4-7E6F4B8241C0}" destId="{90B68911-1697-A946-9CE6-968D1AEB0736}" srcOrd="0" destOrd="0" presId="urn:microsoft.com/office/officeart/2005/8/layout/vList2"/>
    <dgm:cxn modelId="{26022648-9322-B546-B059-02FB4276B686}" type="presOf" srcId="{AA0506CC-334B-F144-ACFD-4DC393778ADA}" destId="{C7E08622-6FC4-FD4B-B954-EE7C1726D2F0}" srcOrd="0" destOrd="0" presId="urn:microsoft.com/office/officeart/2005/8/layout/vList2"/>
    <dgm:cxn modelId="{EB17C4A9-30C1-964D-BEFC-B7F530F803C8}" type="presOf" srcId="{B7CCE8F1-EB53-8C40-A700-C55800EB2136}" destId="{C7E08622-6FC4-FD4B-B954-EE7C1726D2F0}" srcOrd="0" destOrd="2" presId="urn:microsoft.com/office/officeart/2005/8/layout/vList2"/>
    <dgm:cxn modelId="{DC1ADCE5-64BC-B245-9486-06DF4B13FF83}" srcId="{CA6E51D8-4BD6-1F4F-ADC5-027BFD874708}" destId="{B7CCE8F1-EB53-8C40-A700-C55800EB2136}" srcOrd="2" destOrd="0" parTransId="{DA532742-467F-7B49-9084-4C98C017736C}" sibTransId="{31505223-F24B-9F4A-A063-7CB813E7A260}"/>
    <dgm:cxn modelId="{522533F5-70D6-0E4B-871A-EFF46A0F0C7A}" srcId="{624DF567-39EB-EF47-A3B4-7E6F4B8241C0}" destId="{CA6E51D8-4BD6-1F4F-ADC5-027BFD874708}" srcOrd="0" destOrd="0" parTransId="{EFA61F01-1BA4-7047-86AC-A07E0BB44126}" sibTransId="{AC76DD2D-9810-2342-ACAD-6337AA39DB28}"/>
    <dgm:cxn modelId="{97A9DBF6-996D-E644-A4B3-6FB1AF247CF0}" srcId="{CA6E51D8-4BD6-1F4F-ADC5-027BFD874708}" destId="{AA0506CC-334B-F144-ACFD-4DC393778ADA}" srcOrd="0" destOrd="0" parTransId="{9B19EA00-3A6F-C24E-AEB9-F10210FF54C3}" sibTransId="{EEDCDA18-952B-BE4D-8B65-EF1ECC47CA67}"/>
    <dgm:cxn modelId="{5B704262-6A4A-5C4A-A46E-730F478CAF8B}" type="presParOf" srcId="{90B68911-1697-A946-9CE6-968D1AEB0736}" destId="{8AB13763-5173-DB46-807E-4399D0F4EB20}" srcOrd="0" destOrd="0" presId="urn:microsoft.com/office/officeart/2005/8/layout/vList2"/>
    <dgm:cxn modelId="{AB15F665-EE51-8C4E-AFD9-D3FCFB4186D1}" type="presParOf" srcId="{90B68911-1697-A946-9CE6-968D1AEB0736}" destId="{C7E08622-6FC4-FD4B-B954-EE7C1726D2F0}"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CDDE31A-4ECB-B743-8131-F26244C374C9}"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0C156362-4766-3E42-921B-B77925B18ECF}">
      <dgm:prSet phldrT="[Text]"/>
      <dgm:spPr/>
      <dgm:t>
        <a:bodyPr/>
        <a:lstStyle/>
        <a:p>
          <a:r>
            <a:rPr lang="en-US" b="1" dirty="0"/>
            <a:t>Bootlegger–Baptist examples include:</a:t>
          </a:r>
        </a:p>
      </dgm:t>
    </dgm:pt>
    <dgm:pt modelId="{F81682E7-244C-9A46-87C6-4A4CBD594D2C}" type="parTrans" cxnId="{5DD687E0-98F4-634A-8701-34E84D0CC2B2}">
      <dgm:prSet/>
      <dgm:spPr/>
      <dgm:t>
        <a:bodyPr/>
        <a:lstStyle/>
        <a:p>
          <a:endParaRPr lang="en-US"/>
        </a:p>
      </dgm:t>
    </dgm:pt>
    <dgm:pt modelId="{17E4ABBB-1078-D04E-B629-D730512FC310}" type="sibTrans" cxnId="{5DD687E0-98F4-634A-8701-34E84D0CC2B2}">
      <dgm:prSet/>
      <dgm:spPr/>
      <dgm:t>
        <a:bodyPr/>
        <a:lstStyle/>
        <a:p>
          <a:endParaRPr lang="en-US"/>
        </a:p>
      </dgm:t>
    </dgm:pt>
    <dgm:pt modelId="{E4DA11DE-1832-1B48-81F7-4BDE18302092}">
      <dgm:prSet phldrT="[Text]"/>
      <dgm:spPr/>
      <dgm:t>
        <a:bodyPr/>
        <a:lstStyle/>
        <a:p>
          <a:r>
            <a:rPr lang="en-US" b="1" dirty="0"/>
            <a:t>Mattel</a:t>
          </a:r>
          <a:r>
            <a:rPr lang="en-US" dirty="0"/>
            <a:t> incorporating costly testing procedures into the Consumer Product Safety Improvement Act of 2008. </a:t>
          </a:r>
        </a:p>
      </dgm:t>
    </dgm:pt>
    <dgm:pt modelId="{E6B4E723-5F34-994A-8C9A-938B87E0D120}" type="parTrans" cxnId="{25070EC4-ECB2-B749-8A24-9CF499A9B658}">
      <dgm:prSet/>
      <dgm:spPr/>
      <dgm:t>
        <a:bodyPr/>
        <a:lstStyle/>
        <a:p>
          <a:endParaRPr lang="en-US"/>
        </a:p>
      </dgm:t>
    </dgm:pt>
    <dgm:pt modelId="{1206BEB5-C4DB-6240-821D-99638AFC9145}" type="sibTrans" cxnId="{25070EC4-ECB2-B749-8A24-9CF499A9B658}">
      <dgm:prSet/>
      <dgm:spPr/>
      <dgm:t>
        <a:bodyPr/>
        <a:lstStyle/>
        <a:p>
          <a:endParaRPr lang="en-US"/>
        </a:p>
      </dgm:t>
    </dgm:pt>
    <dgm:pt modelId="{1F3F8732-C0EB-174F-A439-BC45DDB737BE}">
      <dgm:prSet phldrT="[Text]" custT="1"/>
      <dgm:spPr/>
      <dgm:t>
        <a:bodyPr/>
        <a:lstStyle/>
        <a:p>
          <a:r>
            <a:rPr lang="en-US" sz="2000" dirty="0"/>
            <a:t>The action increased the costs of rivals and drove used toy sellers like Goodwill out of the market.</a:t>
          </a:r>
        </a:p>
      </dgm:t>
    </dgm:pt>
    <dgm:pt modelId="{B56B7097-744D-3441-B85E-3462B6676D1F}" type="parTrans" cxnId="{5B449141-D0CB-8A41-B4A7-77C710E63BB3}">
      <dgm:prSet/>
      <dgm:spPr/>
      <dgm:t>
        <a:bodyPr/>
        <a:lstStyle/>
        <a:p>
          <a:endParaRPr lang="en-US"/>
        </a:p>
      </dgm:t>
    </dgm:pt>
    <dgm:pt modelId="{9AA97975-63E4-824C-9316-D273778ACACE}" type="sibTrans" cxnId="{5B449141-D0CB-8A41-B4A7-77C710E63BB3}">
      <dgm:prSet/>
      <dgm:spPr/>
      <dgm:t>
        <a:bodyPr/>
        <a:lstStyle/>
        <a:p>
          <a:endParaRPr lang="en-US"/>
        </a:p>
      </dgm:t>
    </dgm:pt>
    <dgm:pt modelId="{2D7422BE-E17A-F846-BBA3-E50E1A91AD1B}">
      <dgm:prSet/>
      <dgm:spPr/>
      <dgm:t>
        <a:bodyPr/>
        <a:lstStyle/>
        <a:p>
          <a:r>
            <a:rPr lang="en-US" b="1" dirty="0"/>
            <a:t>General Electric</a:t>
          </a:r>
          <a:r>
            <a:rPr lang="en-US" dirty="0"/>
            <a:t> partners with environmentalists to advocate subsidies and tax breaks for alternative energy sources.</a:t>
          </a:r>
        </a:p>
      </dgm:t>
    </dgm:pt>
    <dgm:pt modelId="{321E729B-9FBA-1144-8950-7373EAB0A3C0}" type="parTrans" cxnId="{C11E2DF3-F966-EC4F-AD09-9D80FB29C6C4}">
      <dgm:prSet/>
      <dgm:spPr/>
      <dgm:t>
        <a:bodyPr/>
        <a:lstStyle/>
        <a:p>
          <a:endParaRPr lang="en-US"/>
        </a:p>
      </dgm:t>
    </dgm:pt>
    <dgm:pt modelId="{5E4814B9-DB86-CE47-8620-283D9BEE8B6F}" type="sibTrans" cxnId="{C11E2DF3-F966-EC4F-AD09-9D80FB29C6C4}">
      <dgm:prSet/>
      <dgm:spPr/>
      <dgm:t>
        <a:bodyPr/>
        <a:lstStyle/>
        <a:p>
          <a:endParaRPr lang="en-US"/>
        </a:p>
      </dgm:t>
    </dgm:pt>
    <dgm:pt modelId="{E5BF7516-528D-214F-A963-53180E166D73}">
      <dgm:prSet custT="1"/>
      <dgm:spPr/>
      <dgm:t>
        <a:bodyPr/>
        <a:lstStyle/>
        <a:p>
          <a:r>
            <a:rPr lang="en-US" sz="2000" dirty="0"/>
            <a:t>This government favoritism increased demand for GE turbine engines, solar panels, and wind farms.</a:t>
          </a:r>
        </a:p>
      </dgm:t>
    </dgm:pt>
    <dgm:pt modelId="{7D890567-98BC-1641-B25D-593AB68603D4}" type="parTrans" cxnId="{4F1E82BD-91EC-734A-B132-F516B4D1C5DA}">
      <dgm:prSet/>
      <dgm:spPr/>
      <dgm:t>
        <a:bodyPr/>
        <a:lstStyle/>
        <a:p>
          <a:endParaRPr lang="en-US"/>
        </a:p>
      </dgm:t>
    </dgm:pt>
    <dgm:pt modelId="{C177CC7F-2394-084A-AB48-C6625A427EC0}" type="sibTrans" cxnId="{4F1E82BD-91EC-734A-B132-F516B4D1C5DA}">
      <dgm:prSet/>
      <dgm:spPr/>
      <dgm:t>
        <a:bodyPr/>
        <a:lstStyle/>
        <a:p>
          <a:endParaRPr lang="en-US"/>
        </a:p>
      </dgm:t>
    </dgm:pt>
    <dgm:pt modelId="{1CA42D22-777D-8D4B-B064-81838C4EA31B}">
      <dgm:prSet custT="1"/>
      <dgm:spPr/>
      <dgm:t>
        <a:bodyPr/>
        <a:lstStyle/>
        <a:p>
          <a:r>
            <a:rPr lang="en-US" sz="2000" dirty="0"/>
            <a:t>Result: GE earned $15 billion in 2010 and paid zero corporate income taxes.</a:t>
          </a:r>
        </a:p>
      </dgm:t>
    </dgm:pt>
    <dgm:pt modelId="{3B1A35AE-0212-BA45-9603-8D67951B28A9}" type="parTrans" cxnId="{4DC543B6-3323-A348-9EAC-F83FD48F2D17}">
      <dgm:prSet/>
      <dgm:spPr/>
      <dgm:t>
        <a:bodyPr/>
        <a:lstStyle/>
        <a:p>
          <a:endParaRPr lang="en-US"/>
        </a:p>
      </dgm:t>
    </dgm:pt>
    <dgm:pt modelId="{B30BA9ED-EEC4-7948-B93C-27E5FF282CA3}" type="sibTrans" cxnId="{4DC543B6-3323-A348-9EAC-F83FD48F2D17}">
      <dgm:prSet/>
      <dgm:spPr/>
      <dgm:t>
        <a:bodyPr/>
        <a:lstStyle/>
        <a:p>
          <a:endParaRPr lang="en-US"/>
        </a:p>
      </dgm:t>
    </dgm:pt>
    <dgm:pt modelId="{14FA62C4-4C4F-2A43-A51A-08D17C9C02F6}" type="pres">
      <dgm:prSet presAssocID="{0CDDE31A-4ECB-B743-8131-F26244C374C9}" presName="linear" presStyleCnt="0">
        <dgm:presLayoutVars>
          <dgm:animLvl val="lvl"/>
          <dgm:resizeHandles val="exact"/>
        </dgm:presLayoutVars>
      </dgm:prSet>
      <dgm:spPr/>
    </dgm:pt>
    <dgm:pt modelId="{D96B5186-8F0A-4E49-BBD0-7850FC0A9E8E}" type="pres">
      <dgm:prSet presAssocID="{0C156362-4766-3E42-921B-B77925B18ECF}" presName="parentText" presStyleLbl="node1" presStyleIdx="0" presStyleCnt="3" custScaleY="57169">
        <dgm:presLayoutVars>
          <dgm:chMax val="0"/>
          <dgm:bulletEnabled val="1"/>
        </dgm:presLayoutVars>
      </dgm:prSet>
      <dgm:spPr/>
    </dgm:pt>
    <dgm:pt modelId="{AFEBE9BF-5AB9-164F-A93C-56F35B9B09BF}" type="pres">
      <dgm:prSet presAssocID="{17E4ABBB-1078-D04E-B629-D730512FC310}" presName="spacer" presStyleCnt="0"/>
      <dgm:spPr/>
    </dgm:pt>
    <dgm:pt modelId="{45F1D36A-2A12-2141-9A1D-355225025681}" type="pres">
      <dgm:prSet presAssocID="{E4DA11DE-1832-1B48-81F7-4BDE18302092}" presName="parentText" presStyleLbl="node1" presStyleIdx="1" presStyleCnt="3">
        <dgm:presLayoutVars>
          <dgm:chMax val="0"/>
          <dgm:bulletEnabled val="1"/>
        </dgm:presLayoutVars>
      </dgm:prSet>
      <dgm:spPr/>
    </dgm:pt>
    <dgm:pt modelId="{367E462A-CE3E-2C45-B60E-8AD36845378E}" type="pres">
      <dgm:prSet presAssocID="{E4DA11DE-1832-1B48-81F7-4BDE18302092}" presName="childText" presStyleLbl="revTx" presStyleIdx="0" presStyleCnt="2">
        <dgm:presLayoutVars>
          <dgm:bulletEnabled val="1"/>
        </dgm:presLayoutVars>
      </dgm:prSet>
      <dgm:spPr/>
    </dgm:pt>
    <dgm:pt modelId="{B17EED9F-BE2B-B643-96C9-3AB21CAC5B24}" type="pres">
      <dgm:prSet presAssocID="{2D7422BE-E17A-F846-BBA3-E50E1A91AD1B}" presName="parentText" presStyleLbl="node1" presStyleIdx="2" presStyleCnt="3">
        <dgm:presLayoutVars>
          <dgm:chMax val="0"/>
          <dgm:bulletEnabled val="1"/>
        </dgm:presLayoutVars>
      </dgm:prSet>
      <dgm:spPr/>
    </dgm:pt>
    <dgm:pt modelId="{E2A5939C-0E8B-684C-969B-ECD45EB9E782}" type="pres">
      <dgm:prSet presAssocID="{2D7422BE-E17A-F846-BBA3-E50E1A91AD1B}" presName="childText" presStyleLbl="revTx" presStyleIdx="1" presStyleCnt="2">
        <dgm:presLayoutVars>
          <dgm:bulletEnabled val="1"/>
        </dgm:presLayoutVars>
      </dgm:prSet>
      <dgm:spPr/>
    </dgm:pt>
  </dgm:ptLst>
  <dgm:cxnLst>
    <dgm:cxn modelId="{2CFFDD07-331D-9740-A4ED-ADFE599BE08D}" type="presOf" srcId="{1F3F8732-C0EB-174F-A439-BC45DDB737BE}" destId="{367E462A-CE3E-2C45-B60E-8AD36845378E}" srcOrd="0" destOrd="0" presId="urn:microsoft.com/office/officeart/2005/8/layout/vList2"/>
    <dgm:cxn modelId="{A553B32A-9B84-EB41-9995-248FA9EC9F5D}" type="presOf" srcId="{1CA42D22-777D-8D4B-B064-81838C4EA31B}" destId="{E2A5939C-0E8B-684C-969B-ECD45EB9E782}" srcOrd="0" destOrd="1" presId="urn:microsoft.com/office/officeart/2005/8/layout/vList2"/>
    <dgm:cxn modelId="{08B3D22F-0899-8149-B5D9-A0BE4B7434DF}" type="presOf" srcId="{0C156362-4766-3E42-921B-B77925B18ECF}" destId="{D96B5186-8F0A-4E49-BBD0-7850FC0A9E8E}" srcOrd="0" destOrd="0" presId="urn:microsoft.com/office/officeart/2005/8/layout/vList2"/>
    <dgm:cxn modelId="{5B449141-D0CB-8A41-B4A7-77C710E63BB3}" srcId="{E4DA11DE-1832-1B48-81F7-4BDE18302092}" destId="{1F3F8732-C0EB-174F-A439-BC45DDB737BE}" srcOrd="0" destOrd="0" parTransId="{B56B7097-744D-3441-B85E-3462B6676D1F}" sibTransId="{9AA97975-63E4-824C-9316-D273778ACACE}"/>
    <dgm:cxn modelId="{C524BB76-562C-4B49-924D-BC5A1DE32E1C}" type="presOf" srcId="{E5BF7516-528D-214F-A963-53180E166D73}" destId="{E2A5939C-0E8B-684C-969B-ECD45EB9E782}" srcOrd="0" destOrd="0" presId="urn:microsoft.com/office/officeart/2005/8/layout/vList2"/>
    <dgm:cxn modelId="{53302F80-73DB-6944-B7BC-7DD65F7E6D6A}" type="presOf" srcId="{2D7422BE-E17A-F846-BBA3-E50E1A91AD1B}" destId="{B17EED9F-BE2B-B643-96C9-3AB21CAC5B24}" srcOrd="0" destOrd="0" presId="urn:microsoft.com/office/officeart/2005/8/layout/vList2"/>
    <dgm:cxn modelId="{3B48A4AA-182C-E34D-8276-D13951A4479C}" type="presOf" srcId="{E4DA11DE-1832-1B48-81F7-4BDE18302092}" destId="{45F1D36A-2A12-2141-9A1D-355225025681}" srcOrd="0" destOrd="0" presId="urn:microsoft.com/office/officeart/2005/8/layout/vList2"/>
    <dgm:cxn modelId="{4DC543B6-3323-A348-9EAC-F83FD48F2D17}" srcId="{2D7422BE-E17A-F846-BBA3-E50E1A91AD1B}" destId="{1CA42D22-777D-8D4B-B064-81838C4EA31B}" srcOrd="1" destOrd="0" parTransId="{3B1A35AE-0212-BA45-9603-8D67951B28A9}" sibTransId="{B30BA9ED-EEC4-7948-B93C-27E5FF282CA3}"/>
    <dgm:cxn modelId="{4F1E82BD-91EC-734A-B132-F516B4D1C5DA}" srcId="{2D7422BE-E17A-F846-BBA3-E50E1A91AD1B}" destId="{E5BF7516-528D-214F-A963-53180E166D73}" srcOrd="0" destOrd="0" parTransId="{7D890567-98BC-1641-B25D-593AB68603D4}" sibTransId="{C177CC7F-2394-084A-AB48-C6625A427EC0}"/>
    <dgm:cxn modelId="{25070EC4-ECB2-B749-8A24-9CF499A9B658}" srcId="{0CDDE31A-4ECB-B743-8131-F26244C374C9}" destId="{E4DA11DE-1832-1B48-81F7-4BDE18302092}" srcOrd="1" destOrd="0" parTransId="{E6B4E723-5F34-994A-8C9A-938B87E0D120}" sibTransId="{1206BEB5-C4DB-6240-821D-99638AFC9145}"/>
    <dgm:cxn modelId="{3562ECCA-EBFD-2F41-9137-20C581D40200}" type="presOf" srcId="{0CDDE31A-4ECB-B743-8131-F26244C374C9}" destId="{14FA62C4-4C4F-2A43-A51A-08D17C9C02F6}" srcOrd="0" destOrd="0" presId="urn:microsoft.com/office/officeart/2005/8/layout/vList2"/>
    <dgm:cxn modelId="{5DD687E0-98F4-634A-8701-34E84D0CC2B2}" srcId="{0CDDE31A-4ECB-B743-8131-F26244C374C9}" destId="{0C156362-4766-3E42-921B-B77925B18ECF}" srcOrd="0" destOrd="0" parTransId="{F81682E7-244C-9A46-87C6-4A4CBD594D2C}" sibTransId="{17E4ABBB-1078-D04E-B629-D730512FC310}"/>
    <dgm:cxn modelId="{C11E2DF3-F966-EC4F-AD09-9D80FB29C6C4}" srcId="{0CDDE31A-4ECB-B743-8131-F26244C374C9}" destId="{2D7422BE-E17A-F846-BBA3-E50E1A91AD1B}" srcOrd="2" destOrd="0" parTransId="{321E729B-9FBA-1144-8950-7373EAB0A3C0}" sibTransId="{5E4814B9-DB86-CE47-8620-283D9BEE8B6F}"/>
    <dgm:cxn modelId="{ACE0413E-D137-6248-BFDE-A5B091F24F11}" type="presParOf" srcId="{14FA62C4-4C4F-2A43-A51A-08D17C9C02F6}" destId="{D96B5186-8F0A-4E49-BBD0-7850FC0A9E8E}" srcOrd="0" destOrd="0" presId="urn:microsoft.com/office/officeart/2005/8/layout/vList2"/>
    <dgm:cxn modelId="{E41375A6-EA0A-A34C-A8AB-4D21B3131B7F}" type="presParOf" srcId="{14FA62C4-4C4F-2A43-A51A-08D17C9C02F6}" destId="{AFEBE9BF-5AB9-164F-A93C-56F35B9B09BF}" srcOrd="1" destOrd="0" presId="urn:microsoft.com/office/officeart/2005/8/layout/vList2"/>
    <dgm:cxn modelId="{19261EDC-188C-0C4A-82F1-EE2AB7AF0077}" type="presParOf" srcId="{14FA62C4-4C4F-2A43-A51A-08D17C9C02F6}" destId="{45F1D36A-2A12-2141-9A1D-355225025681}" srcOrd="2" destOrd="0" presId="urn:microsoft.com/office/officeart/2005/8/layout/vList2"/>
    <dgm:cxn modelId="{F3EDFAF8-8DB4-9641-9B7E-2DC4544A2C53}" type="presParOf" srcId="{14FA62C4-4C4F-2A43-A51A-08D17C9C02F6}" destId="{367E462A-CE3E-2C45-B60E-8AD36845378E}" srcOrd="3" destOrd="0" presId="urn:microsoft.com/office/officeart/2005/8/layout/vList2"/>
    <dgm:cxn modelId="{1282268B-592D-9846-A69A-EFEADE5E301E}" type="presParOf" srcId="{14FA62C4-4C4F-2A43-A51A-08D17C9C02F6}" destId="{B17EED9F-BE2B-B643-96C9-3AB21CAC5B24}" srcOrd="4" destOrd="0" presId="urn:microsoft.com/office/officeart/2005/8/layout/vList2"/>
    <dgm:cxn modelId="{78734CC4-5852-FB42-AF7A-0991E1D6D6C0}" type="presParOf" srcId="{14FA62C4-4C4F-2A43-A51A-08D17C9C02F6}" destId="{E2A5939C-0E8B-684C-969B-ECD45EB9E782}"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AD77538-6520-F144-966C-83214007A04E}"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F14B855F-39DC-6C4A-8520-F4C3CD998775}">
      <dgm:prSet phldrT="[Text]"/>
      <dgm:spPr/>
      <dgm:t>
        <a:bodyPr/>
        <a:lstStyle/>
        <a:p>
          <a:r>
            <a:rPr lang="en-US" dirty="0"/>
            <a:t>Two key points about government:</a:t>
          </a:r>
        </a:p>
      </dgm:t>
    </dgm:pt>
    <dgm:pt modelId="{3F57440F-48C4-9543-B9EB-EB4F32583C40}" type="parTrans" cxnId="{FA16321B-6852-F740-95CF-A5C0D90BFE4B}">
      <dgm:prSet/>
      <dgm:spPr/>
      <dgm:t>
        <a:bodyPr/>
        <a:lstStyle/>
        <a:p>
          <a:endParaRPr lang="en-US"/>
        </a:p>
      </dgm:t>
    </dgm:pt>
    <dgm:pt modelId="{AFC02DDC-F120-D549-AD5C-3E01B59B8294}" type="sibTrans" cxnId="{FA16321B-6852-F740-95CF-A5C0D90BFE4B}">
      <dgm:prSet/>
      <dgm:spPr/>
      <dgm:t>
        <a:bodyPr/>
        <a:lstStyle/>
        <a:p>
          <a:endParaRPr lang="en-US"/>
        </a:p>
      </dgm:t>
    </dgm:pt>
    <dgm:pt modelId="{09E53B98-ECF3-2640-9637-E49EA65C29CB}">
      <dgm:prSet phldrT="[Text]"/>
      <dgm:spPr/>
      <dgm:t>
        <a:bodyPr/>
        <a:lstStyle/>
        <a:p>
          <a:r>
            <a:rPr lang="en-US" dirty="0"/>
            <a:t>Protective function of government:</a:t>
          </a:r>
        </a:p>
      </dgm:t>
    </dgm:pt>
    <dgm:pt modelId="{D211FDF2-3EFB-F943-8DED-102A105F49E3}" type="parTrans" cxnId="{E67197C0-30D6-0F44-BF3E-BEB99D4406E9}">
      <dgm:prSet/>
      <dgm:spPr/>
      <dgm:t>
        <a:bodyPr/>
        <a:lstStyle/>
        <a:p>
          <a:endParaRPr lang="en-US"/>
        </a:p>
      </dgm:t>
    </dgm:pt>
    <dgm:pt modelId="{0A1BA644-6184-CB46-A602-3BD02537A5A1}" type="sibTrans" cxnId="{E67197C0-30D6-0F44-BF3E-BEB99D4406E9}">
      <dgm:prSet/>
      <dgm:spPr/>
      <dgm:t>
        <a:bodyPr/>
        <a:lstStyle/>
        <a:p>
          <a:endParaRPr lang="en-US"/>
        </a:p>
      </dgm:t>
    </dgm:pt>
    <dgm:pt modelId="{EEF079A6-6C5B-5544-8BD8-5FC39EA0D9A6}">
      <dgm:prSet phldrT="[Text]"/>
      <dgm:spPr/>
      <dgm:t>
        <a:bodyPr/>
        <a:lstStyle/>
        <a:p>
          <a:r>
            <a:rPr lang="en-US" dirty="0"/>
            <a:t>When government protects private property, enforces contracts evenhandedly, maintains monetary stability, and refrains from regulations that restrict entry into markets, it provides the foundation for the smooth operation of markets.</a:t>
          </a:r>
        </a:p>
      </dgm:t>
    </dgm:pt>
    <dgm:pt modelId="{EBFBB036-5E52-9B4D-B6B3-AE4EFBCB224E}" type="parTrans" cxnId="{B31E20E5-C498-C64B-A166-A44EA929C4A3}">
      <dgm:prSet/>
      <dgm:spPr/>
      <dgm:t>
        <a:bodyPr/>
        <a:lstStyle/>
        <a:p>
          <a:endParaRPr lang="en-US"/>
        </a:p>
      </dgm:t>
    </dgm:pt>
    <dgm:pt modelId="{8A591250-D428-5543-9E0D-45C70B259342}" type="sibTrans" cxnId="{B31E20E5-C498-C64B-A166-A44EA929C4A3}">
      <dgm:prSet/>
      <dgm:spPr/>
      <dgm:t>
        <a:bodyPr/>
        <a:lstStyle/>
        <a:p>
          <a:endParaRPr lang="en-US"/>
        </a:p>
      </dgm:t>
    </dgm:pt>
    <dgm:pt modelId="{61F0880C-BD4A-FC47-9324-26A995A9E519}">
      <dgm:prSet/>
      <dgm:spPr/>
      <dgm:t>
        <a:bodyPr/>
        <a:lstStyle/>
        <a:p>
          <a:r>
            <a:rPr lang="en-US" dirty="0"/>
            <a:t>Government failure: </a:t>
          </a:r>
        </a:p>
      </dgm:t>
    </dgm:pt>
    <dgm:pt modelId="{7FA43B70-0CB1-C040-B47A-9029CAD9ED55}" type="parTrans" cxnId="{D2CA5693-61B8-F942-83B2-36D4CA242DEC}">
      <dgm:prSet/>
      <dgm:spPr/>
      <dgm:t>
        <a:bodyPr/>
        <a:lstStyle/>
        <a:p>
          <a:endParaRPr lang="en-US"/>
        </a:p>
      </dgm:t>
    </dgm:pt>
    <dgm:pt modelId="{5F8B43A5-12A7-214A-9A06-7EF5FBA245F9}" type="sibTrans" cxnId="{D2CA5693-61B8-F942-83B2-36D4CA242DEC}">
      <dgm:prSet/>
      <dgm:spPr/>
      <dgm:t>
        <a:bodyPr/>
        <a:lstStyle/>
        <a:p>
          <a:endParaRPr lang="en-US"/>
        </a:p>
      </dgm:t>
    </dgm:pt>
    <dgm:pt modelId="{F5FF13C8-C040-E846-9676-08CDD2FA2B9B}">
      <dgm:prSet/>
      <dgm:spPr/>
      <dgm:t>
        <a:bodyPr/>
        <a:lstStyle/>
        <a:p>
          <a:r>
            <a:rPr lang="en-US" dirty="0"/>
            <a:t>Both political and market organization have shortcomings. </a:t>
          </a:r>
        </a:p>
      </dgm:t>
    </dgm:pt>
    <dgm:pt modelId="{A05138E6-0B4B-4948-AAB3-00B90E998448}" type="parTrans" cxnId="{FE0A4293-9EC8-444F-9FB2-066EF081F0C7}">
      <dgm:prSet/>
      <dgm:spPr/>
      <dgm:t>
        <a:bodyPr/>
        <a:lstStyle/>
        <a:p>
          <a:endParaRPr lang="en-US"/>
        </a:p>
      </dgm:t>
    </dgm:pt>
    <dgm:pt modelId="{E819928D-9A85-0C4F-B587-AE84027A3A6E}" type="sibTrans" cxnId="{FE0A4293-9EC8-444F-9FB2-066EF081F0C7}">
      <dgm:prSet/>
      <dgm:spPr/>
      <dgm:t>
        <a:bodyPr/>
        <a:lstStyle/>
        <a:p>
          <a:endParaRPr lang="en-US"/>
        </a:p>
      </dgm:t>
    </dgm:pt>
    <dgm:pt modelId="{FB110152-FF84-4C48-A126-68AF6AC6309A}" type="pres">
      <dgm:prSet presAssocID="{EAD77538-6520-F144-966C-83214007A04E}" presName="linear" presStyleCnt="0">
        <dgm:presLayoutVars>
          <dgm:animLvl val="lvl"/>
          <dgm:resizeHandles val="exact"/>
        </dgm:presLayoutVars>
      </dgm:prSet>
      <dgm:spPr/>
    </dgm:pt>
    <dgm:pt modelId="{80763391-7B9E-694F-91A9-8F9C5F74BB34}" type="pres">
      <dgm:prSet presAssocID="{F14B855F-39DC-6C4A-8520-F4C3CD998775}" presName="parentText" presStyleLbl="node1" presStyleIdx="0" presStyleCnt="3">
        <dgm:presLayoutVars>
          <dgm:chMax val="0"/>
          <dgm:bulletEnabled val="1"/>
        </dgm:presLayoutVars>
      </dgm:prSet>
      <dgm:spPr/>
    </dgm:pt>
    <dgm:pt modelId="{E9E84E32-8ECF-F84C-ACF8-053BD735E0C8}" type="pres">
      <dgm:prSet presAssocID="{AFC02DDC-F120-D549-AD5C-3E01B59B8294}" presName="spacer" presStyleCnt="0"/>
      <dgm:spPr/>
    </dgm:pt>
    <dgm:pt modelId="{059EAA8A-3C85-6541-816F-5CF3CF3EE0DF}" type="pres">
      <dgm:prSet presAssocID="{09E53B98-ECF3-2640-9637-E49EA65C29CB}" presName="parentText" presStyleLbl="node1" presStyleIdx="1" presStyleCnt="3">
        <dgm:presLayoutVars>
          <dgm:chMax val="0"/>
          <dgm:bulletEnabled val="1"/>
        </dgm:presLayoutVars>
      </dgm:prSet>
      <dgm:spPr/>
    </dgm:pt>
    <dgm:pt modelId="{90790A24-1990-0845-ACE9-483E067CCC67}" type="pres">
      <dgm:prSet presAssocID="{09E53B98-ECF3-2640-9637-E49EA65C29CB}" presName="childText" presStyleLbl="revTx" presStyleIdx="0" presStyleCnt="2">
        <dgm:presLayoutVars>
          <dgm:bulletEnabled val="1"/>
        </dgm:presLayoutVars>
      </dgm:prSet>
      <dgm:spPr/>
    </dgm:pt>
    <dgm:pt modelId="{66F96F61-983F-5441-89FF-850DFE3A8BBB}" type="pres">
      <dgm:prSet presAssocID="{61F0880C-BD4A-FC47-9324-26A995A9E519}" presName="parentText" presStyleLbl="node1" presStyleIdx="2" presStyleCnt="3">
        <dgm:presLayoutVars>
          <dgm:chMax val="0"/>
          <dgm:bulletEnabled val="1"/>
        </dgm:presLayoutVars>
      </dgm:prSet>
      <dgm:spPr/>
    </dgm:pt>
    <dgm:pt modelId="{BA98D40B-CD5E-2542-A746-DC7F84F854E5}" type="pres">
      <dgm:prSet presAssocID="{61F0880C-BD4A-FC47-9324-26A995A9E519}" presName="childText" presStyleLbl="revTx" presStyleIdx="1" presStyleCnt="2">
        <dgm:presLayoutVars>
          <dgm:bulletEnabled val="1"/>
        </dgm:presLayoutVars>
      </dgm:prSet>
      <dgm:spPr/>
    </dgm:pt>
  </dgm:ptLst>
  <dgm:cxnLst>
    <dgm:cxn modelId="{11748E1A-381B-214F-9970-B258A933CEC5}" type="presOf" srcId="{09E53B98-ECF3-2640-9637-E49EA65C29CB}" destId="{059EAA8A-3C85-6541-816F-5CF3CF3EE0DF}" srcOrd="0" destOrd="0" presId="urn:microsoft.com/office/officeart/2005/8/layout/vList2"/>
    <dgm:cxn modelId="{FA16321B-6852-F740-95CF-A5C0D90BFE4B}" srcId="{EAD77538-6520-F144-966C-83214007A04E}" destId="{F14B855F-39DC-6C4A-8520-F4C3CD998775}" srcOrd="0" destOrd="0" parTransId="{3F57440F-48C4-9543-B9EB-EB4F32583C40}" sibTransId="{AFC02DDC-F120-D549-AD5C-3E01B59B8294}"/>
    <dgm:cxn modelId="{29C93464-79D9-B447-80C4-702621DE43C7}" type="presOf" srcId="{EAD77538-6520-F144-966C-83214007A04E}" destId="{FB110152-FF84-4C48-A126-68AF6AC6309A}" srcOrd="0" destOrd="0" presId="urn:microsoft.com/office/officeart/2005/8/layout/vList2"/>
    <dgm:cxn modelId="{73EFA964-CF82-8145-9882-E954182CF1CF}" type="presOf" srcId="{EEF079A6-6C5B-5544-8BD8-5FC39EA0D9A6}" destId="{90790A24-1990-0845-ACE9-483E067CCC67}" srcOrd="0" destOrd="0" presId="urn:microsoft.com/office/officeart/2005/8/layout/vList2"/>
    <dgm:cxn modelId="{FE0A4293-9EC8-444F-9FB2-066EF081F0C7}" srcId="{61F0880C-BD4A-FC47-9324-26A995A9E519}" destId="{F5FF13C8-C040-E846-9676-08CDD2FA2B9B}" srcOrd="0" destOrd="0" parTransId="{A05138E6-0B4B-4948-AAB3-00B90E998448}" sibTransId="{E819928D-9A85-0C4F-B587-AE84027A3A6E}"/>
    <dgm:cxn modelId="{D2CA5693-61B8-F942-83B2-36D4CA242DEC}" srcId="{EAD77538-6520-F144-966C-83214007A04E}" destId="{61F0880C-BD4A-FC47-9324-26A995A9E519}" srcOrd="2" destOrd="0" parTransId="{7FA43B70-0CB1-C040-B47A-9029CAD9ED55}" sibTransId="{5F8B43A5-12A7-214A-9A06-7EF5FBA245F9}"/>
    <dgm:cxn modelId="{2BE82F99-D103-2E4D-A9CA-FB250461B528}" type="presOf" srcId="{F5FF13C8-C040-E846-9676-08CDD2FA2B9B}" destId="{BA98D40B-CD5E-2542-A746-DC7F84F854E5}" srcOrd="0" destOrd="0" presId="urn:microsoft.com/office/officeart/2005/8/layout/vList2"/>
    <dgm:cxn modelId="{5C0BEEB0-1209-4A4D-A214-1265CC9501FD}" type="presOf" srcId="{F14B855F-39DC-6C4A-8520-F4C3CD998775}" destId="{80763391-7B9E-694F-91A9-8F9C5F74BB34}" srcOrd="0" destOrd="0" presId="urn:microsoft.com/office/officeart/2005/8/layout/vList2"/>
    <dgm:cxn modelId="{E67197C0-30D6-0F44-BF3E-BEB99D4406E9}" srcId="{EAD77538-6520-F144-966C-83214007A04E}" destId="{09E53B98-ECF3-2640-9637-E49EA65C29CB}" srcOrd="1" destOrd="0" parTransId="{D211FDF2-3EFB-F943-8DED-102A105F49E3}" sibTransId="{0A1BA644-6184-CB46-A602-3BD02537A5A1}"/>
    <dgm:cxn modelId="{B31E20E5-C498-C64B-A166-A44EA929C4A3}" srcId="{09E53B98-ECF3-2640-9637-E49EA65C29CB}" destId="{EEF079A6-6C5B-5544-8BD8-5FC39EA0D9A6}" srcOrd="0" destOrd="0" parTransId="{EBFBB036-5E52-9B4D-B6B3-AE4EFBCB224E}" sibTransId="{8A591250-D428-5543-9E0D-45C70B259342}"/>
    <dgm:cxn modelId="{3470D6F5-F989-CB4D-9CBC-E261EEDBF2AB}" type="presOf" srcId="{61F0880C-BD4A-FC47-9324-26A995A9E519}" destId="{66F96F61-983F-5441-89FF-850DFE3A8BBB}" srcOrd="0" destOrd="0" presId="urn:microsoft.com/office/officeart/2005/8/layout/vList2"/>
    <dgm:cxn modelId="{522FF021-685D-654A-A3DE-DDC51A5F2417}" type="presParOf" srcId="{FB110152-FF84-4C48-A126-68AF6AC6309A}" destId="{80763391-7B9E-694F-91A9-8F9C5F74BB34}" srcOrd="0" destOrd="0" presId="urn:microsoft.com/office/officeart/2005/8/layout/vList2"/>
    <dgm:cxn modelId="{FA462221-7612-734D-B5FF-49AB27DB48A9}" type="presParOf" srcId="{FB110152-FF84-4C48-A126-68AF6AC6309A}" destId="{E9E84E32-8ECF-F84C-ACF8-053BD735E0C8}" srcOrd="1" destOrd="0" presId="urn:microsoft.com/office/officeart/2005/8/layout/vList2"/>
    <dgm:cxn modelId="{6337DDFB-2F66-E94B-84BF-3C2C5D3557C3}" type="presParOf" srcId="{FB110152-FF84-4C48-A126-68AF6AC6309A}" destId="{059EAA8A-3C85-6541-816F-5CF3CF3EE0DF}" srcOrd="2" destOrd="0" presId="urn:microsoft.com/office/officeart/2005/8/layout/vList2"/>
    <dgm:cxn modelId="{9B66507D-6AFF-DD41-B4BA-5F62EF5ED47A}" type="presParOf" srcId="{FB110152-FF84-4C48-A126-68AF6AC6309A}" destId="{90790A24-1990-0845-ACE9-483E067CCC67}" srcOrd="3" destOrd="0" presId="urn:microsoft.com/office/officeart/2005/8/layout/vList2"/>
    <dgm:cxn modelId="{27B43736-85A3-7F47-A60C-281B997D7684}" type="presParOf" srcId="{FB110152-FF84-4C48-A126-68AF6AC6309A}" destId="{66F96F61-983F-5441-89FF-850DFE3A8BBB}" srcOrd="4" destOrd="0" presId="urn:microsoft.com/office/officeart/2005/8/layout/vList2"/>
    <dgm:cxn modelId="{84C3A9AC-9575-2743-B217-74C2C1349B18}" type="presParOf" srcId="{FB110152-FF84-4C48-A126-68AF6AC6309A}" destId="{BA98D40B-CD5E-2542-A746-DC7F84F854E5}"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F8249EB-73BD-A442-9859-E137DF706747}"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5DDB3C00-4D8B-384D-B4AD-CA75411B2D75}">
      <dgm:prSet phldrT="[Text]"/>
      <dgm:spPr/>
      <dgm:t>
        <a:bodyPr/>
        <a:lstStyle/>
        <a:p>
          <a:r>
            <a:rPr lang="en-US" dirty="0"/>
            <a:t>Public choice analysis shows that there is sometimes a conflict between winning elections and following sound policies.</a:t>
          </a:r>
        </a:p>
      </dgm:t>
    </dgm:pt>
    <dgm:pt modelId="{D568C7B6-93BB-E14B-984B-E6A82BECD3E7}" type="parTrans" cxnId="{D61E1E8D-B1FE-CD41-BB1F-3033EE23930E}">
      <dgm:prSet/>
      <dgm:spPr/>
      <dgm:t>
        <a:bodyPr/>
        <a:lstStyle/>
        <a:p>
          <a:endParaRPr lang="en-US"/>
        </a:p>
      </dgm:t>
    </dgm:pt>
    <dgm:pt modelId="{B80B53C5-C53C-FD4C-BEE1-430FC14659AF}" type="sibTrans" cxnId="{D61E1E8D-B1FE-CD41-BB1F-3033EE23930E}">
      <dgm:prSet/>
      <dgm:spPr/>
      <dgm:t>
        <a:bodyPr/>
        <a:lstStyle/>
        <a:p>
          <a:endParaRPr lang="en-US"/>
        </a:p>
      </dgm:t>
    </dgm:pt>
    <dgm:pt modelId="{226D7CB5-42CF-EE47-B092-77279CEA65BA}">
      <dgm:prSet phldrT="[Text]"/>
      <dgm:spPr/>
      <dgm:t>
        <a:bodyPr/>
        <a:lstStyle/>
        <a:p>
          <a:r>
            <a:rPr lang="en-US" dirty="0"/>
            <a:t>For some types of activities, there is reason to believe that the political action that will help one get elected will, at the same time, encourage counter-productive activities that reduce income levels.</a:t>
          </a:r>
        </a:p>
      </dgm:t>
    </dgm:pt>
    <dgm:pt modelId="{F6C368FD-8367-AA4C-AEB6-CE14039F01D9}" type="parTrans" cxnId="{56F720B2-1875-6D4E-8A3E-E424EC54EF0B}">
      <dgm:prSet/>
      <dgm:spPr/>
      <dgm:t>
        <a:bodyPr/>
        <a:lstStyle/>
        <a:p>
          <a:endParaRPr lang="en-US"/>
        </a:p>
      </dgm:t>
    </dgm:pt>
    <dgm:pt modelId="{DE870ACD-C932-504B-A924-A9AAE0EA068C}" type="sibTrans" cxnId="{56F720B2-1875-6D4E-8A3E-E424EC54EF0B}">
      <dgm:prSet/>
      <dgm:spPr/>
      <dgm:t>
        <a:bodyPr/>
        <a:lstStyle/>
        <a:p>
          <a:endParaRPr lang="en-US"/>
        </a:p>
      </dgm:t>
    </dgm:pt>
    <dgm:pt modelId="{A7FA7BDA-C768-3646-B0F5-ED6F92B0B2D4}" type="pres">
      <dgm:prSet presAssocID="{DF8249EB-73BD-A442-9859-E137DF706747}" presName="linear" presStyleCnt="0">
        <dgm:presLayoutVars>
          <dgm:animLvl val="lvl"/>
          <dgm:resizeHandles val="exact"/>
        </dgm:presLayoutVars>
      </dgm:prSet>
      <dgm:spPr/>
    </dgm:pt>
    <dgm:pt modelId="{E9F931BF-3B58-FC46-8CB4-E4630C2E74A4}" type="pres">
      <dgm:prSet presAssocID="{5DDB3C00-4D8B-384D-B4AD-CA75411B2D75}" presName="parentText" presStyleLbl="node1" presStyleIdx="0" presStyleCnt="1">
        <dgm:presLayoutVars>
          <dgm:chMax val="0"/>
          <dgm:bulletEnabled val="1"/>
        </dgm:presLayoutVars>
      </dgm:prSet>
      <dgm:spPr/>
    </dgm:pt>
    <dgm:pt modelId="{2AFBDAF2-90D4-5D4E-A5BB-A78335A73A8C}" type="pres">
      <dgm:prSet presAssocID="{5DDB3C00-4D8B-384D-B4AD-CA75411B2D75}" presName="childText" presStyleLbl="revTx" presStyleIdx="0" presStyleCnt="1">
        <dgm:presLayoutVars>
          <dgm:bulletEnabled val="1"/>
        </dgm:presLayoutVars>
      </dgm:prSet>
      <dgm:spPr/>
    </dgm:pt>
  </dgm:ptLst>
  <dgm:cxnLst>
    <dgm:cxn modelId="{CAE53D06-3E20-9546-AC03-9766FEC39721}" type="presOf" srcId="{DF8249EB-73BD-A442-9859-E137DF706747}" destId="{A7FA7BDA-C768-3646-B0F5-ED6F92B0B2D4}" srcOrd="0" destOrd="0" presId="urn:microsoft.com/office/officeart/2005/8/layout/vList2"/>
    <dgm:cxn modelId="{76687233-C76A-BE46-B10A-FA240788FBF3}" type="presOf" srcId="{5DDB3C00-4D8B-384D-B4AD-CA75411B2D75}" destId="{E9F931BF-3B58-FC46-8CB4-E4630C2E74A4}" srcOrd="0" destOrd="0" presId="urn:microsoft.com/office/officeart/2005/8/layout/vList2"/>
    <dgm:cxn modelId="{D61E1E8D-B1FE-CD41-BB1F-3033EE23930E}" srcId="{DF8249EB-73BD-A442-9859-E137DF706747}" destId="{5DDB3C00-4D8B-384D-B4AD-CA75411B2D75}" srcOrd="0" destOrd="0" parTransId="{D568C7B6-93BB-E14B-984B-E6A82BECD3E7}" sibTransId="{B80B53C5-C53C-FD4C-BEE1-430FC14659AF}"/>
    <dgm:cxn modelId="{56F720B2-1875-6D4E-8A3E-E424EC54EF0B}" srcId="{5DDB3C00-4D8B-384D-B4AD-CA75411B2D75}" destId="{226D7CB5-42CF-EE47-B092-77279CEA65BA}" srcOrd="0" destOrd="0" parTransId="{F6C368FD-8367-AA4C-AEB6-CE14039F01D9}" sibTransId="{DE870ACD-C932-504B-A924-A9AAE0EA068C}"/>
    <dgm:cxn modelId="{27FA1BBB-83B0-344F-9DD2-764DCD094EF5}" type="presOf" srcId="{226D7CB5-42CF-EE47-B092-77279CEA65BA}" destId="{2AFBDAF2-90D4-5D4E-A5BB-A78335A73A8C}" srcOrd="0" destOrd="0" presId="urn:microsoft.com/office/officeart/2005/8/layout/vList2"/>
    <dgm:cxn modelId="{154D10E1-F7BE-9E4C-A721-15EDF098C035}" type="presParOf" srcId="{A7FA7BDA-C768-3646-B0F5-ED6F92B0B2D4}" destId="{E9F931BF-3B58-FC46-8CB4-E4630C2E74A4}" srcOrd="0" destOrd="0" presId="urn:microsoft.com/office/officeart/2005/8/layout/vList2"/>
    <dgm:cxn modelId="{7275562E-DD49-8E41-9772-1CCD127B6DA5}" type="presParOf" srcId="{A7FA7BDA-C768-3646-B0F5-ED6F92B0B2D4}" destId="{2AFBDAF2-90D4-5D4E-A5BB-A78335A73A8C}"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2FDE39AC-3791-C446-9E8A-7D220EEAFC0A}"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AF38A07D-EFF6-7B4B-9307-3FF9792E376D}">
      <dgm:prSet phldrT="[Text]"/>
      <dgm:spPr/>
      <dgm:t>
        <a:bodyPr/>
        <a:lstStyle/>
        <a:p>
          <a:r>
            <a:rPr lang="en-US" dirty="0"/>
            <a:t>Understanding the strengths and weaknesses of both sectors is important if we are going to improve our current economic institutions.</a:t>
          </a:r>
        </a:p>
      </dgm:t>
    </dgm:pt>
    <dgm:pt modelId="{49E23DE9-0F3F-174E-B419-B3A75A046473}" type="parTrans" cxnId="{B83A9882-3F52-3148-9170-2FED5A1C37BD}">
      <dgm:prSet/>
      <dgm:spPr/>
      <dgm:t>
        <a:bodyPr/>
        <a:lstStyle/>
        <a:p>
          <a:endParaRPr lang="en-US"/>
        </a:p>
      </dgm:t>
    </dgm:pt>
    <dgm:pt modelId="{BA059370-44C5-BE43-818F-165403F0086B}" type="sibTrans" cxnId="{B83A9882-3F52-3148-9170-2FED5A1C37BD}">
      <dgm:prSet/>
      <dgm:spPr/>
      <dgm:t>
        <a:bodyPr/>
        <a:lstStyle/>
        <a:p>
          <a:endParaRPr lang="en-US"/>
        </a:p>
      </dgm:t>
    </dgm:pt>
    <dgm:pt modelId="{EDAC3744-171A-8D4C-ADA2-7D774C3F495D}">
      <dgm:prSet phldrT="[Text]"/>
      <dgm:spPr/>
      <dgm:t>
        <a:bodyPr/>
        <a:lstStyle/>
        <a:p>
          <a:r>
            <a:rPr lang="en-US" dirty="0"/>
            <a:t>The following factors often result in </a:t>
          </a:r>
          <a:r>
            <a:rPr lang="en-US" b="1" i="1" dirty="0"/>
            <a:t>market failure</a:t>
          </a:r>
          <a:r>
            <a:rPr lang="en-US" dirty="0"/>
            <a:t>:</a:t>
          </a:r>
        </a:p>
      </dgm:t>
    </dgm:pt>
    <dgm:pt modelId="{BF06C359-6787-3448-B30B-690676C06CC9}" type="parTrans" cxnId="{B9E92A21-5935-2C46-B5F1-42411F6EE09E}">
      <dgm:prSet/>
      <dgm:spPr/>
      <dgm:t>
        <a:bodyPr/>
        <a:lstStyle/>
        <a:p>
          <a:endParaRPr lang="en-US"/>
        </a:p>
      </dgm:t>
    </dgm:pt>
    <dgm:pt modelId="{43636E40-7067-714E-B41B-18A86EF3592C}" type="sibTrans" cxnId="{B9E92A21-5935-2C46-B5F1-42411F6EE09E}">
      <dgm:prSet/>
      <dgm:spPr/>
      <dgm:t>
        <a:bodyPr/>
        <a:lstStyle/>
        <a:p>
          <a:endParaRPr lang="en-US"/>
        </a:p>
      </dgm:t>
    </dgm:pt>
    <dgm:pt modelId="{DD5287C8-047A-4340-818D-3054321E2E04}">
      <dgm:prSet phldrT="[Text]" custT="1"/>
      <dgm:spPr/>
      <dgm:t>
        <a:bodyPr/>
        <a:lstStyle/>
        <a:p>
          <a:r>
            <a:rPr lang="en-US" sz="2000" dirty="0"/>
            <a:t>Lack of competition</a:t>
          </a:r>
        </a:p>
      </dgm:t>
    </dgm:pt>
    <dgm:pt modelId="{DF9CB74C-268F-0643-8B13-8413027B7511}" type="parTrans" cxnId="{7620BBCB-F584-BA42-93F3-01AB9BEBFD4A}">
      <dgm:prSet/>
      <dgm:spPr/>
      <dgm:t>
        <a:bodyPr/>
        <a:lstStyle/>
        <a:p>
          <a:endParaRPr lang="en-US"/>
        </a:p>
      </dgm:t>
    </dgm:pt>
    <dgm:pt modelId="{F94247F3-062B-0D46-B92F-15BE690C9148}" type="sibTrans" cxnId="{7620BBCB-F584-BA42-93F3-01AB9BEBFD4A}">
      <dgm:prSet/>
      <dgm:spPr/>
      <dgm:t>
        <a:bodyPr/>
        <a:lstStyle/>
        <a:p>
          <a:endParaRPr lang="en-US"/>
        </a:p>
      </dgm:t>
    </dgm:pt>
    <dgm:pt modelId="{C21EE188-B74C-8445-843C-7D54CC212582}">
      <dgm:prSet/>
      <dgm:spPr/>
      <dgm:t>
        <a:bodyPr/>
        <a:lstStyle/>
        <a:p>
          <a:r>
            <a:rPr lang="en-US" dirty="0"/>
            <a:t>The following factors often result in </a:t>
          </a:r>
          <a:r>
            <a:rPr lang="en-US" b="1" i="1" dirty="0"/>
            <a:t>government failure</a:t>
          </a:r>
          <a:r>
            <a:rPr lang="en-US" dirty="0"/>
            <a:t>:</a:t>
          </a:r>
        </a:p>
      </dgm:t>
    </dgm:pt>
    <dgm:pt modelId="{DF08EC9C-AF14-D049-9FAF-AF0F14E94164}" type="parTrans" cxnId="{CF9D5609-D093-3D48-A4D4-21AD764B506E}">
      <dgm:prSet/>
      <dgm:spPr/>
      <dgm:t>
        <a:bodyPr/>
        <a:lstStyle/>
        <a:p>
          <a:endParaRPr lang="en-US"/>
        </a:p>
      </dgm:t>
    </dgm:pt>
    <dgm:pt modelId="{6554227F-3D43-6D40-95EF-4054FD164E0A}" type="sibTrans" cxnId="{CF9D5609-D093-3D48-A4D4-21AD764B506E}">
      <dgm:prSet/>
      <dgm:spPr/>
      <dgm:t>
        <a:bodyPr/>
        <a:lstStyle/>
        <a:p>
          <a:endParaRPr lang="en-US"/>
        </a:p>
      </dgm:t>
    </dgm:pt>
    <dgm:pt modelId="{4051BF04-BF29-8A44-907D-807869879E70}">
      <dgm:prSet custT="1"/>
      <dgm:spPr/>
      <dgm:t>
        <a:bodyPr/>
        <a:lstStyle/>
        <a:p>
          <a:r>
            <a:rPr lang="en-US" sz="2000" dirty="0"/>
            <a:t>The special-interest effect</a:t>
          </a:r>
        </a:p>
      </dgm:t>
    </dgm:pt>
    <dgm:pt modelId="{8334000B-8F39-824C-B848-26732C59E4D4}" type="parTrans" cxnId="{C4453B93-B0F4-8E44-AB04-1441C9BBF00A}">
      <dgm:prSet/>
      <dgm:spPr/>
      <dgm:t>
        <a:bodyPr/>
        <a:lstStyle/>
        <a:p>
          <a:endParaRPr lang="en-US"/>
        </a:p>
      </dgm:t>
    </dgm:pt>
    <dgm:pt modelId="{490CBC7D-6E9B-9343-BF13-724D7D5D2CCD}" type="sibTrans" cxnId="{C4453B93-B0F4-8E44-AB04-1441C9BBF00A}">
      <dgm:prSet/>
      <dgm:spPr/>
      <dgm:t>
        <a:bodyPr/>
        <a:lstStyle/>
        <a:p>
          <a:endParaRPr lang="en-US"/>
        </a:p>
      </dgm:t>
    </dgm:pt>
    <dgm:pt modelId="{E5704A64-959A-0249-B46F-E96DD52ED514}">
      <dgm:prSet phldrT="[Text]" custT="1"/>
      <dgm:spPr/>
      <dgm:t>
        <a:bodyPr/>
        <a:lstStyle/>
        <a:p>
          <a:r>
            <a:rPr lang="en-US" sz="2000" dirty="0"/>
            <a:t>Externalities</a:t>
          </a:r>
        </a:p>
      </dgm:t>
    </dgm:pt>
    <dgm:pt modelId="{8D2CC983-C60A-1F44-A1BA-6E33911938A3}" type="parTrans" cxnId="{351172A6-AE2F-B148-B1C3-0018831655E9}">
      <dgm:prSet/>
      <dgm:spPr/>
      <dgm:t>
        <a:bodyPr/>
        <a:lstStyle/>
        <a:p>
          <a:endParaRPr lang="en-US"/>
        </a:p>
      </dgm:t>
    </dgm:pt>
    <dgm:pt modelId="{B43056D9-C44D-1743-997E-E5D94D812F10}" type="sibTrans" cxnId="{351172A6-AE2F-B148-B1C3-0018831655E9}">
      <dgm:prSet/>
      <dgm:spPr/>
      <dgm:t>
        <a:bodyPr/>
        <a:lstStyle/>
        <a:p>
          <a:endParaRPr lang="en-US"/>
        </a:p>
      </dgm:t>
    </dgm:pt>
    <dgm:pt modelId="{D633F1F0-87FF-5440-815E-84E2C8A57AA4}">
      <dgm:prSet phldrT="[Text]" custT="1"/>
      <dgm:spPr/>
      <dgm:t>
        <a:bodyPr/>
        <a:lstStyle/>
        <a:p>
          <a:r>
            <a:rPr lang="en-US" sz="2000" dirty="0"/>
            <a:t>Public goods</a:t>
          </a:r>
        </a:p>
      </dgm:t>
    </dgm:pt>
    <dgm:pt modelId="{1EA9457C-7B43-7049-BEE6-5653DF25D35E}" type="parTrans" cxnId="{125E911C-2C18-5441-96A5-C86EBFA21104}">
      <dgm:prSet/>
      <dgm:spPr/>
      <dgm:t>
        <a:bodyPr/>
        <a:lstStyle/>
        <a:p>
          <a:endParaRPr lang="en-US"/>
        </a:p>
      </dgm:t>
    </dgm:pt>
    <dgm:pt modelId="{CE300FCC-C7AC-504C-8FA2-E327AD9EB90B}" type="sibTrans" cxnId="{125E911C-2C18-5441-96A5-C86EBFA21104}">
      <dgm:prSet/>
      <dgm:spPr/>
      <dgm:t>
        <a:bodyPr/>
        <a:lstStyle/>
        <a:p>
          <a:endParaRPr lang="en-US"/>
        </a:p>
      </dgm:t>
    </dgm:pt>
    <dgm:pt modelId="{51B67C46-9ADC-034D-80A3-608B1CFCEBA9}">
      <dgm:prSet phldrT="[Text]" custT="1"/>
      <dgm:spPr/>
      <dgm:t>
        <a:bodyPr/>
        <a:lstStyle/>
        <a:p>
          <a:r>
            <a:rPr lang="en-US" sz="2000" dirty="0"/>
            <a:t>Poor information</a:t>
          </a:r>
        </a:p>
      </dgm:t>
    </dgm:pt>
    <dgm:pt modelId="{9D91A96C-C3CE-924A-8758-CA7D6E1CE4E6}" type="parTrans" cxnId="{D7F83797-0C20-FE4D-97D8-6A9493A308B8}">
      <dgm:prSet/>
      <dgm:spPr/>
      <dgm:t>
        <a:bodyPr/>
        <a:lstStyle/>
        <a:p>
          <a:endParaRPr lang="en-US"/>
        </a:p>
      </dgm:t>
    </dgm:pt>
    <dgm:pt modelId="{6E123F20-B32F-3D4F-AD75-89B8219B989A}" type="sibTrans" cxnId="{D7F83797-0C20-FE4D-97D8-6A9493A308B8}">
      <dgm:prSet/>
      <dgm:spPr/>
      <dgm:t>
        <a:bodyPr/>
        <a:lstStyle/>
        <a:p>
          <a:endParaRPr lang="en-US"/>
        </a:p>
      </dgm:t>
    </dgm:pt>
    <dgm:pt modelId="{9E1601C9-BB87-534A-8752-144CB6E8264A}">
      <dgm:prSet custT="1"/>
      <dgm:spPr/>
      <dgm:t>
        <a:bodyPr/>
        <a:lstStyle/>
        <a:p>
          <a:r>
            <a:rPr lang="en-US" sz="2000" dirty="0"/>
            <a:t>The shortsightedness effect</a:t>
          </a:r>
        </a:p>
      </dgm:t>
    </dgm:pt>
    <dgm:pt modelId="{B26C1B78-C9A4-054F-914F-407E8CC30167}" type="parTrans" cxnId="{9C2F1072-DA71-C549-89D7-8344B471F6A2}">
      <dgm:prSet/>
      <dgm:spPr/>
      <dgm:t>
        <a:bodyPr/>
        <a:lstStyle/>
        <a:p>
          <a:endParaRPr lang="en-US"/>
        </a:p>
      </dgm:t>
    </dgm:pt>
    <dgm:pt modelId="{44AA5762-5B0A-F24C-B54D-8EF933247EE7}" type="sibTrans" cxnId="{9C2F1072-DA71-C549-89D7-8344B471F6A2}">
      <dgm:prSet/>
      <dgm:spPr/>
      <dgm:t>
        <a:bodyPr/>
        <a:lstStyle/>
        <a:p>
          <a:endParaRPr lang="en-US"/>
        </a:p>
      </dgm:t>
    </dgm:pt>
    <dgm:pt modelId="{6CE2DA91-BAEA-444F-8FF0-CA27F09271BF}">
      <dgm:prSet custT="1"/>
      <dgm:spPr/>
      <dgm:t>
        <a:bodyPr/>
        <a:lstStyle/>
        <a:p>
          <a:r>
            <a:rPr lang="en-US" sz="2000" dirty="0"/>
            <a:t>Rent-seeking</a:t>
          </a:r>
        </a:p>
      </dgm:t>
    </dgm:pt>
    <dgm:pt modelId="{35A8AEC7-F445-6E4F-B089-0B2CF421C232}" type="parTrans" cxnId="{1E49EE6D-D82D-0848-A988-6BAAA6EB8A8A}">
      <dgm:prSet/>
      <dgm:spPr/>
      <dgm:t>
        <a:bodyPr/>
        <a:lstStyle/>
        <a:p>
          <a:endParaRPr lang="en-US"/>
        </a:p>
      </dgm:t>
    </dgm:pt>
    <dgm:pt modelId="{DE100376-BC3C-1841-A851-0977F8C95786}" type="sibTrans" cxnId="{1E49EE6D-D82D-0848-A988-6BAAA6EB8A8A}">
      <dgm:prSet/>
      <dgm:spPr/>
      <dgm:t>
        <a:bodyPr/>
        <a:lstStyle/>
        <a:p>
          <a:endParaRPr lang="en-US"/>
        </a:p>
      </dgm:t>
    </dgm:pt>
    <dgm:pt modelId="{2A4214F0-7B1C-8842-9FAA-8A2A067A3F25}">
      <dgm:prSet custT="1"/>
      <dgm:spPr/>
      <dgm:t>
        <a:bodyPr/>
        <a:lstStyle/>
        <a:p>
          <a:r>
            <a:rPr lang="en-US" sz="2000" dirty="0"/>
            <a:t>Weak incentives for operational efficiency</a:t>
          </a:r>
        </a:p>
      </dgm:t>
    </dgm:pt>
    <dgm:pt modelId="{D6F5A23E-1A20-AE48-A37F-D327AF4040B0}" type="parTrans" cxnId="{3D3DD61D-040D-6542-A546-7FF2E2946449}">
      <dgm:prSet/>
      <dgm:spPr/>
      <dgm:t>
        <a:bodyPr/>
        <a:lstStyle/>
        <a:p>
          <a:endParaRPr lang="en-US"/>
        </a:p>
      </dgm:t>
    </dgm:pt>
    <dgm:pt modelId="{12BB9403-505E-1647-AD85-200639512368}" type="sibTrans" cxnId="{3D3DD61D-040D-6542-A546-7FF2E2946449}">
      <dgm:prSet/>
      <dgm:spPr/>
      <dgm:t>
        <a:bodyPr/>
        <a:lstStyle/>
        <a:p>
          <a:endParaRPr lang="en-US"/>
        </a:p>
      </dgm:t>
    </dgm:pt>
    <dgm:pt modelId="{C29102D6-8498-A64C-A2C6-6A093641107F}" type="pres">
      <dgm:prSet presAssocID="{2FDE39AC-3791-C446-9E8A-7D220EEAFC0A}" presName="linear" presStyleCnt="0">
        <dgm:presLayoutVars>
          <dgm:animLvl val="lvl"/>
          <dgm:resizeHandles val="exact"/>
        </dgm:presLayoutVars>
      </dgm:prSet>
      <dgm:spPr/>
    </dgm:pt>
    <dgm:pt modelId="{35EA57D3-A9B7-5540-91E4-FE20FCC92AE0}" type="pres">
      <dgm:prSet presAssocID="{AF38A07D-EFF6-7B4B-9307-3FF9792E376D}" presName="parentText" presStyleLbl="node1" presStyleIdx="0" presStyleCnt="3">
        <dgm:presLayoutVars>
          <dgm:chMax val="0"/>
          <dgm:bulletEnabled val="1"/>
        </dgm:presLayoutVars>
      </dgm:prSet>
      <dgm:spPr/>
    </dgm:pt>
    <dgm:pt modelId="{82BFCE23-959A-BA4E-8089-121DF6AD8ED9}" type="pres">
      <dgm:prSet presAssocID="{BA059370-44C5-BE43-818F-165403F0086B}" presName="spacer" presStyleCnt="0"/>
      <dgm:spPr/>
    </dgm:pt>
    <dgm:pt modelId="{45B512BF-07B3-EA48-8735-566AA53858F3}" type="pres">
      <dgm:prSet presAssocID="{EDAC3744-171A-8D4C-ADA2-7D774C3F495D}" presName="parentText" presStyleLbl="node1" presStyleIdx="1" presStyleCnt="3" custScaleY="62971">
        <dgm:presLayoutVars>
          <dgm:chMax val="0"/>
          <dgm:bulletEnabled val="1"/>
        </dgm:presLayoutVars>
      </dgm:prSet>
      <dgm:spPr/>
    </dgm:pt>
    <dgm:pt modelId="{F1890E29-EFB4-6B49-AC65-E0C37D73355C}" type="pres">
      <dgm:prSet presAssocID="{EDAC3744-171A-8D4C-ADA2-7D774C3F495D}" presName="childText" presStyleLbl="revTx" presStyleIdx="0" presStyleCnt="2">
        <dgm:presLayoutVars>
          <dgm:bulletEnabled val="1"/>
        </dgm:presLayoutVars>
      </dgm:prSet>
      <dgm:spPr/>
    </dgm:pt>
    <dgm:pt modelId="{1C6823F8-2197-7A42-ABB7-F23F454B6050}" type="pres">
      <dgm:prSet presAssocID="{C21EE188-B74C-8445-843C-7D54CC212582}" presName="parentText" presStyleLbl="node1" presStyleIdx="2" presStyleCnt="3" custScaleY="57526">
        <dgm:presLayoutVars>
          <dgm:chMax val="0"/>
          <dgm:bulletEnabled val="1"/>
        </dgm:presLayoutVars>
      </dgm:prSet>
      <dgm:spPr/>
    </dgm:pt>
    <dgm:pt modelId="{15154586-08C2-B944-B21C-B69804D6C07E}" type="pres">
      <dgm:prSet presAssocID="{C21EE188-B74C-8445-843C-7D54CC212582}" presName="childText" presStyleLbl="revTx" presStyleIdx="1" presStyleCnt="2">
        <dgm:presLayoutVars>
          <dgm:bulletEnabled val="1"/>
        </dgm:presLayoutVars>
      </dgm:prSet>
      <dgm:spPr/>
    </dgm:pt>
  </dgm:ptLst>
  <dgm:cxnLst>
    <dgm:cxn modelId="{CF9D5609-D093-3D48-A4D4-21AD764B506E}" srcId="{2FDE39AC-3791-C446-9E8A-7D220EEAFC0A}" destId="{C21EE188-B74C-8445-843C-7D54CC212582}" srcOrd="2" destOrd="0" parTransId="{DF08EC9C-AF14-D049-9FAF-AF0F14E94164}" sibTransId="{6554227F-3D43-6D40-95EF-4054FD164E0A}"/>
    <dgm:cxn modelId="{9892E713-CC9F-884B-B19B-A29019339448}" type="presOf" srcId="{4051BF04-BF29-8A44-907D-807869879E70}" destId="{15154586-08C2-B944-B21C-B69804D6C07E}" srcOrd="0" destOrd="0" presId="urn:microsoft.com/office/officeart/2005/8/layout/vList2"/>
    <dgm:cxn modelId="{125E911C-2C18-5441-96A5-C86EBFA21104}" srcId="{EDAC3744-171A-8D4C-ADA2-7D774C3F495D}" destId="{D633F1F0-87FF-5440-815E-84E2C8A57AA4}" srcOrd="2" destOrd="0" parTransId="{1EA9457C-7B43-7049-BEE6-5653DF25D35E}" sibTransId="{CE300FCC-C7AC-504C-8FA2-E327AD9EB90B}"/>
    <dgm:cxn modelId="{3D3DD61D-040D-6542-A546-7FF2E2946449}" srcId="{C21EE188-B74C-8445-843C-7D54CC212582}" destId="{2A4214F0-7B1C-8842-9FAA-8A2A067A3F25}" srcOrd="3" destOrd="0" parTransId="{D6F5A23E-1A20-AE48-A37F-D327AF4040B0}" sibTransId="{12BB9403-505E-1647-AD85-200639512368}"/>
    <dgm:cxn modelId="{B9E92A21-5935-2C46-B5F1-42411F6EE09E}" srcId="{2FDE39AC-3791-C446-9E8A-7D220EEAFC0A}" destId="{EDAC3744-171A-8D4C-ADA2-7D774C3F495D}" srcOrd="1" destOrd="0" parTransId="{BF06C359-6787-3448-B30B-690676C06CC9}" sibTransId="{43636E40-7067-714E-B41B-18A86EF3592C}"/>
    <dgm:cxn modelId="{C0513821-4A90-7F4F-8DAE-BAD56714CEDA}" type="presOf" srcId="{AF38A07D-EFF6-7B4B-9307-3FF9792E376D}" destId="{35EA57D3-A9B7-5540-91E4-FE20FCC92AE0}" srcOrd="0" destOrd="0" presId="urn:microsoft.com/office/officeart/2005/8/layout/vList2"/>
    <dgm:cxn modelId="{7660E229-C92E-BA49-B505-C63D826E1AB0}" type="presOf" srcId="{D633F1F0-87FF-5440-815E-84E2C8A57AA4}" destId="{F1890E29-EFB4-6B49-AC65-E0C37D73355C}" srcOrd="0" destOrd="2" presId="urn:microsoft.com/office/officeart/2005/8/layout/vList2"/>
    <dgm:cxn modelId="{ACD0C22D-7932-214F-BD8A-819141860320}" type="presOf" srcId="{2A4214F0-7B1C-8842-9FAA-8A2A067A3F25}" destId="{15154586-08C2-B944-B21C-B69804D6C07E}" srcOrd="0" destOrd="3" presId="urn:microsoft.com/office/officeart/2005/8/layout/vList2"/>
    <dgm:cxn modelId="{9EDDA54C-ECC3-C043-B754-C92B785BEE41}" type="presOf" srcId="{E5704A64-959A-0249-B46F-E96DD52ED514}" destId="{F1890E29-EFB4-6B49-AC65-E0C37D73355C}" srcOrd="0" destOrd="1" presId="urn:microsoft.com/office/officeart/2005/8/layout/vList2"/>
    <dgm:cxn modelId="{7107E95C-88A5-7B46-9058-C79F914F7136}" type="presOf" srcId="{C21EE188-B74C-8445-843C-7D54CC212582}" destId="{1C6823F8-2197-7A42-ABB7-F23F454B6050}" srcOrd="0" destOrd="0" presId="urn:microsoft.com/office/officeart/2005/8/layout/vList2"/>
    <dgm:cxn modelId="{7EFBF763-FDDB-F048-82F1-F70A663E8F7D}" type="presOf" srcId="{9E1601C9-BB87-534A-8752-144CB6E8264A}" destId="{15154586-08C2-B944-B21C-B69804D6C07E}" srcOrd="0" destOrd="1" presId="urn:microsoft.com/office/officeart/2005/8/layout/vList2"/>
    <dgm:cxn modelId="{1E49EE6D-D82D-0848-A988-6BAAA6EB8A8A}" srcId="{C21EE188-B74C-8445-843C-7D54CC212582}" destId="{6CE2DA91-BAEA-444F-8FF0-CA27F09271BF}" srcOrd="2" destOrd="0" parTransId="{35A8AEC7-F445-6E4F-B089-0B2CF421C232}" sibTransId="{DE100376-BC3C-1841-A851-0977F8C95786}"/>
    <dgm:cxn modelId="{9C2F1072-DA71-C549-89D7-8344B471F6A2}" srcId="{C21EE188-B74C-8445-843C-7D54CC212582}" destId="{9E1601C9-BB87-534A-8752-144CB6E8264A}" srcOrd="1" destOrd="0" parTransId="{B26C1B78-C9A4-054F-914F-407E8CC30167}" sibTransId="{44AA5762-5B0A-F24C-B54D-8EF933247EE7}"/>
    <dgm:cxn modelId="{5DF83E7B-B85E-5944-A909-F41989F7C53F}" type="presOf" srcId="{6CE2DA91-BAEA-444F-8FF0-CA27F09271BF}" destId="{15154586-08C2-B944-B21C-B69804D6C07E}" srcOrd="0" destOrd="2" presId="urn:microsoft.com/office/officeart/2005/8/layout/vList2"/>
    <dgm:cxn modelId="{7932AF7F-70B2-2D40-8DF6-E18BF1D7BD99}" type="presOf" srcId="{2FDE39AC-3791-C446-9E8A-7D220EEAFC0A}" destId="{C29102D6-8498-A64C-A2C6-6A093641107F}" srcOrd="0" destOrd="0" presId="urn:microsoft.com/office/officeart/2005/8/layout/vList2"/>
    <dgm:cxn modelId="{B83A9882-3F52-3148-9170-2FED5A1C37BD}" srcId="{2FDE39AC-3791-C446-9E8A-7D220EEAFC0A}" destId="{AF38A07D-EFF6-7B4B-9307-3FF9792E376D}" srcOrd="0" destOrd="0" parTransId="{49E23DE9-0F3F-174E-B419-B3A75A046473}" sibTransId="{BA059370-44C5-BE43-818F-165403F0086B}"/>
    <dgm:cxn modelId="{E5F72785-F157-E846-AF97-1957527AF1E7}" type="presOf" srcId="{51B67C46-9ADC-034D-80A3-608B1CFCEBA9}" destId="{F1890E29-EFB4-6B49-AC65-E0C37D73355C}" srcOrd="0" destOrd="3" presId="urn:microsoft.com/office/officeart/2005/8/layout/vList2"/>
    <dgm:cxn modelId="{C4453B93-B0F4-8E44-AB04-1441C9BBF00A}" srcId="{C21EE188-B74C-8445-843C-7D54CC212582}" destId="{4051BF04-BF29-8A44-907D-807869879E70}" srcOrd="0" destOrd="0" parTransId="{8334000B-8F39-824C-B848-26732C59E4D4}" sibTransId="{490CBC7D-6E9B-9343-BF13-724D7D5D2CCD}"/>
    <dgm:cxn modelId="{D7F83797-0C20-FE4D-97D8-6A9493A308B8}" srcId="{EDAC3744-171A-8D4C-ADA2-7D774C3F495D}" destId="{51B67C46-9ADC-034D-80A3-608B1CFCEBA9}" srcOrd="3" destOrd="0" parTransId="{9D91A96C-C3CE-924A-8758-CA7D6E1CE4E6}" sibTransId="{6E123F20-B32F-3D4F-AD75-89B8219B989A}"/>
    <dgm:cxn modelId="{67ABEAA3-9209-ED45-A6E2-DE3383F8BF8D}" type="presOf" srcId="{DD5287C8-047A-4340-818D-3054321E2E04}" destId="{F1890E29-EFB4-6B49-AC65-E0C37D73355C}" srcOrd="0" destOrd="0" presId="urn:microsoft.com/office/officeart/2005/8/layout/vList2"/>
    <dgm:cxn modelId="{351172A6-AE2F-B148-B1C3-0018831655E9}" srcId="{EDAC3744-171A-8D4C-ADA2-7D774C3F495D}" destId="{E5704A64-959A-0249-B46F-E96DD52ED514}" srcOrd="1" destOrd="0" parTransId="{8D2CC983-C60A-1F44-A1BA-6E33911938A3}" sibTransId="{B43056D9-C44D-1743-997E-E5D94D812F10}"/>
    <dgm:cxn modelId="{65A24EB7-B090-0948-9256-49DBC2211866}" type="presOf" srcId="{EDAC3744-171A-8D4C-ADA2-7D774C3F495D}" destId="{45B512BF-07B3-EA48-8735-566AA53858F3}" srcOrd="0" destOrd="0" presId="urn:microsoft.com/office/officeart/2005/8/layout/vList2"/>
    <dgm:cxn modelId="{7620BBCB-F584-BA42-93F3-01AB9BEBFD4A}" srcId="{EDAC3744-171A-8D4C-ADA2-7D774C3F495D}" destId="{DD5287C8-047A-4340-818D-3054321E2E04}" srcOrd="0" destOrd="0" parTransId="{DF9CB74C-268F-0643-8B13-8413027B7511}" sibTransId="{F94247F3-062B-0D46-B92F-15BE690C9148}"/>
    <dgm:cxn modelId="{3CDF99EE-DC25-8746-BAD7-6A71BDA190F4}" type="presParOf" srcId="{C29102D6-8498-A64C-A2C6-6A093641107F}" destId="{35EA57D3-A9B7-5540-91E4-FE20FCC92AE0}" srcOrd="0" destOrd="0" presId="urn:microsoft.com/office/officeart/2005/8/layout/vList2"/>
    <dgm:cxn modelId="{4F409127-727D-DA43-B5DA-28669793460A}" type="presParOf" srcId="{C29102D6-8498-A64C-A2C6-6A093641107F}" destId="{82BFCE23-959A-BA4E-8089-121DF6AD8ED9}" srcOrd="1" destOrd="0" presId="urn:microsoft.com/office/officeart/2005/8/layout/vList2"/>
    <dgm:cxn modelId="{D486442D-3B79-9C4F-B795-915D84C83B00}" type="presParOf" srcId="{C29102D6-8498-A64C-A2C6-6A093641107F}" destId="{45B512BF-07B3-EA48-8735-566AA53858F3}" srcOrd="2" destOrd="0" presId="urn:microsoft.com/office/officeart/2005/8/layout/vList2"/>
    <dgm:cxn modelId="{D890A16D-8827-C546-BAC7-E38CD1717C82}" type="presParOf" srcId="{C29102D6-8498-A64C-A2C6-6A093641107F}" destId="{F1890E29-EFB4-6B49-AC65-E0C37D73355C}" srcOrd="3" destOrd="0" presId="urn:microsoft.com/office/officeart/2005/8/layout/vList2"/>
    <dgm:cxn modelId="{C315D9F2-5507-8C49-AA9F-E97372F2D475}" type="presParOf" srcId="{C29102D6-8498-A64C-A2C6-6A093641107F}" destId="{1C6823F8-2197-7A42-ABB7-F23F454B6050}" srcOrd="4" destOrd="0" presId="urn:microsoft.com/office/officeart/2005/8/layout/vList2"/>
    <dgm:cxn modelId="{DADF1D1F-3889-1744-BA91-6548EC1D6D57}" type="presParOf" srcId="{C29102D6-8498-A64C-A2C6-6A093641107F}" destId="{15154586-08C2-B944-B21C-B69804D6C07E}"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1. “Political officials will be led as if by an invisible hand to support legislation that provides concentrated benefits to interest groups at the expense of disorganized groups such as taxpayers and consumers.”</a:t>
          </a:r>
          <a:br>
            <a:rPr lang="en-US" sz="2400" dirty="0"/>
          </a:br>
          <a:r>
            <a:rPr lang="en-US" sz="2400" dirty="0"/>
            <a:t>– Is this statement true or false? Why?</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2BCAA95-7554-1144-A51D-D488B27442B3}">
      <dgm:prSet custT="1"/>
      <dgm:spPr/>
      <dgm:t>
        <a:bodyPr lIns="82296"/>
        <a:lstStyle/>
        <a:p>
          <a:pPr marL="0"/>
          <a:r>
            <a:rPr lang="en-US" sz="2400" dirty="0"/>
            <a:t>2. The US imposes highly restrictive sugar import quotas that result in a domestic price of sugar often two or three times the world price. The quotas benefit sugar growers at the expense of consumers. Given there are far more sugar consumers than growers, why are the quotas not abolished? Do the sugar quotas improve American living standards? Why/why not?</a:t>
          </a:r>
        </a:p>
      </dgm:t>
    </dgm:pt>
    <dgm:pt modelId="{EF74304B-6066-D44C-9035-C6F510D0E436}" type="parTrans" cxnId="{BE56F30A-277B-4946-BE1A-A43AA212B0CE}">
      <dgm:prSet/>
      <dgm:spPr/>
      <dgm:t>
        <a:bodyPr/>
        <a:lstStyle/>
        <a:p>
          <a:endParaRPr lang="en-US"/>
        </a:p>
      </dgm:t>
    </dgm:pt>
    <dgm:pt modelId="{8F8BC650-F25E-204B-A83B-CFFF577B19D6}" type="sibTrans" cxnId="{BE56F30A-277B-4946-BE1A-A43AA212B0CE}">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2"/>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2" custScaleY="93676"/>
      <dgm:spPr/>
    </dgm:pt>
    <dgm:pt modelId="{F90D3134-D7BC-4B28-85C9-FC158B7B1707}" type="pres">
      <dgm:prSet presAssocID="{E095EAFF-FC28-4DDB-A62D-294ABADF82D4}" presName="vert1" presStyleCnt="0"/>
      <dgm:spPr/>
    </dgm:pt>
    <dgm:pt modelId="{EC7152CA-D4CA-5C4C-8B1B-57DD69639D31}" type="pres">
      <dgm:prSet presAssocID="{B2BCAA95-7554-1144-A51D-D488B27442B3}" presName="thickLine" presStyleLbl="alignNode1" presStyleIdx="1" presStyleCnt="2"/>
      <dgm:spPr/>
    </dgm:pt>
    <dgm:pt modelId="{A527F3D2-EFDA-6B45-8A8B-42A7DDF3D253}" type="pres">
      <dgm:prSet presAssocID="{B2BCAA95-7554-1144-A51D-D488B27442B3}" presName="horz1" presStyleCnt="0"/>
      <dgm:spPr/>
    </dgm:pt>
    <dgm:pt modelId="{D3D1FA58-F26D-3D43-88B2-D11BF9BE302F}" type="pres">
      <dgm:prSet presAssocID="{B2BCAA95-7554-1144-A51D-D488B27442B3}" presName="tx1" presStyleLbl="revTx" presStyleIdx="1" presStyleCnt="2" custScaleY="125133"/>
      <dgm:spPr/>
    </dgm:pt>
    <dgm:pt modelId="{B4949F2F-950A-E845-AA7E-40BA0DA57F0E}" type="pres">
      <dgm:prSet presAssocID="{B2BCAA95-7554-1144-A51D-D488B27442B3}" presName="vert1" presStyleCnt="0"/>
      <dgm:spPr/>
    </dgm:pt>
  </dgm:ptLst>
  <dgm:cxnLst>
    <dgm:cxn modelId="{BE56F30A-277B-4946-BE1A-A43AA212B0CE}" srcId="{B8B9FAC9-DA7F-408E-9F38-FBA266BF6D4A}" destId="{B2BCAA95-7554-1144-A51D-D488B27442B3}" srcOrd="1" destOrd="0" parTransId="{EF74304B-6066-D44C-9035-C6F510D0E436}" sibTransId="{8F8BC650-F25E-204B-A83B-CFFF577B19D6}"/>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94C5855E-3450-F045-A0BE-9BB63DF3CD94}" type="presOf" srcId="{B2BCAA95-7554-1144-A51D-D488B27442B3}" destId="{D3D1FA58-F26D-3D43-88B2-D11BF9BE302F}" srcOrd="0" destOrd="0" presId="urn:microsoft.com/office/officeart/2008/layout/LinedList"/>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 modelId="{5B18A68C-CB95-964B-A4B1-C194ADEB1B2E}" type="presParOf" srcId="{B7EFA218-8B3B-4A18-8423-43E679B4D399}" destId="{EC7152CA-D4CA-5C4C-8B1B-57DD69639D31}" srcOrd="2" destOrd="0" presId="urn:microsoft.com/office/officeart/2008/layout/LinedList"/>
    <dgm:cxn modelId="{1DD81BEE-CAF1-9D41-B7D2-8379D48FE2CC}" type="presParOf" srcId="{B7EFA218-8B3B-4A18-8423-43E679B4D399}" destId="{A527F3D2-EFDA-6B45-8A8B-42A7DDF3D253}" srcOrd="3" destOrd="0" presId="urn:microsoft.com/office/officeart/2008/layout/LinedList"/>
    <dgm:cxn modelId="{CB4BAB05-ADD8-9C48-8BFA-4680D52E1502}" type="presParOf" srcId="{A527F3D2-EFDA-6B45-8A8B-42A7DDF3D253}" destId="{D3D1FA58-F26D-3D43-88B2-D11BF9BE302F}" srcOrd="0" destOrd="0" presId="urn:microsoft.com/office/officeart/2008/layout/LinedList"/>
    <dgm:cxn modelId="{B4B1322A-00EE-9844-A372-2BE7A9BA2077}" type="presParOf" srcId="{A527F3D2-EFDA-6B45-8A8B-42A7DDF3D253}" destId="{B4949F2F-950A-E845-AA7E-40BA0DA57F0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3. How does the incentive for members of congress to spend on programs beneficial to their district compare to their incentive to control federal spending?</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2BCAA95-7554-1144-A51D-D488B27442B3}">
      <dgm:prSet custT="1"/>
      <dgm:spPr/>
      <dgm:t>
        <a:bodyPr lIns="82296"/>
        <a:lstStyle/>
        <a:p>
          <a:pPr marL="0"/>
          <a:r>
            <a:rPr lang="en-US" sz="2400" dirty="0"/>
            <a:t>4. Carefully define market failure and government failure. How do they relate to idealized economic efficiency?</a:t>
          </a:r>
        </a:p>
      </dgm:t>
    </dgm:pt>
    <dgm:pt modelId="{EF74304B-6066-D44C-9035-C6F510D0E436}" type="parTrans" cxnId="{BE56F30A-277B-4946-BE1A-A43AA212B0CE}">
      <dgm:prSet/>
      <dgm:spPr/>
      <dgm:t>
        <a:bodyPr/>
        <a:lstStyle/>
        <a:p>
          <a:endParaRPr lang="en-US"/>
        </a:p>
      </dgm:t>
    </dgm:pt>
    <dgm:pt modelId="{8F8BC650-F25E-204B-A83B-CFFF577B19D6}" type="sibTrans" cxnId="{BE56F30A-277B-4946-BE1A-A43AA212B0CE}">
      <dgm:prSet/>
      <dgm:spPr/>
      <dgm:t>
        <a:bodyPr/>
        <a:lstStyle/>
        <a:p>
          <a:endParaRPr lang="en-US"/>
        </a:p>
      </dgm:t>
    </dgm:pt>
    <dgm:pt modelId="{BC0571E1-6DCD-9B43-AA7B-0BCD3E908BA6}">
      <dgm:prSet custT="1"/>
      <dgm:spPr/>
      <dgm:t>
        <a:bodyPr/>
        <a:lstStyle/>
        <a:p>
          <a:r>
            <a:rPr lang="en-US" sz="2400" dirty="0"/>
            <a:t>5. Why is deficit spending attractive to politicians?</a:t>
          </a:r>
        </a:p>
      </dgm:t>
    </dgm:pt>
    <dgm:pt modelId="{235DB809-DCB0-7F42-BB14-0D3037767D0E}" type="parTrans" cxnId="{AC90AAA0-CD96-6C40-AE9B-10DC093E4EC9}">
      <dgm:prSet/>
      <dgm:spPr/>
      <dgm:t>
        <a:bodyPr/>
        <a:lstStyle/>
        <a:p>
          <a:endParaRPr lang="en-US"/>
        </a:p>
      </dgm:t>
    </dgm:pt>
    <dgm:pt modelId="{FD433676-4A2D-BF45-B95C-8F7BA57F8377}" type="sibTrans" cxnId="{AC90AAA0-CD96-6C40-AE9B-10DC093E4EC9}">
      <dgm:prSet/>
      <dgm:spPr/>
      <dgm:t>
        <a:bodyPr/>
        <a:lstStyle/>
        <a:p>
          <a:endParaRPr lang="en-US"/>
        </a:p>
      </dgm:t>
    </dgm:pt>
    <dgm:pt modelId="{BCAC1365-273C-684B-822C-6E196C0205C8}">
      <dgm:prSet custT="1"/>
      <dgm:spPr/>
      <dgm:t>
        <a:bodyPr/>
        <a:lstStyle/>
        <a:p>
          <a:r>
            <a:rPr lang="en-US" sz="2400" dirty="0"/>
            <a:t>6. What is rent-seeking? When is it likely to be widespread? How does it influence economic efficiency? Explain.</a:t>
          </a:r>
        </a:p>
      </dgm:t>
    </dgm:pt>
    <dgm:pt modelId="{AF12B524-65D7-0A41-86AB-65291C9D0111}" type="parTrans" cxnId="{C1559201-8296-424F-9EAB-1042C200C6E5}">
      <dgm:prSet/>
      <dgm:spPr/>
      <dgm:t>
        <a:bodyPr/>
        <a:lstStyle/>
        <a:p>
          <a:endParaRPr lang="en-US"/>
        </a:p>
      </dgm:t>
    </dgm:pt>
    <dgm:pt modelId="{A7132934-B16C-104B-8045-DDA6DFE0E104}" type="sibTrans" cxnId="{C1559201-8296-424F-9EAB-1042C200C6E5}">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4"/>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4" custScaleY="149346"/>
      <dgm:spPr/>
    </dgm:pt>
    <dgm:pt modelId="{F90D3134-D7BC-4B28-85C9-FC158B7B1707}" type="pres">
      <dgm:prSet presAssocID="{E095EAFF-FC28-4DDB-A62D-294ABADF82D4}" presName="vert1" presStyleCnt="0"/>
      <dgm:spPr/>
    </dgm:pt>
    <dgm:pt modelId="{EC7152CA-D4CA-5C4C-8B1B-57DD69639D31}" type="pres">
      <dgm:prSet presAssocID="{B2BCAA95-7554-1144-A51D-D488B27442B3}" presName="thickLine" presStyleLbl="alignNode1" presStyleIdx="1" presStyleCnt="4"/>
      <dgm:spPr/>
    </dgm:pt>
    <dgm:pt modelId="{A527F3D2-EFDA-6B45-8A8B-42A7DDF3D253}" type="pres">
      <dgm:prSet presAssocID="{B2BCAA95-7554-1144-A51D-D488B27442B3}" presName="horz1" presStyleCnt="0"/>
      <dgm:spPr/>
    </dgm:pt>
    <dgm:pt modelId="{D3D1FA58-F26D-3D43-88B2-D11BF9BE302F}" type="pres">
      <dgm:prSet presAssocID="{B2BCAA95-7554-1144-A51D-D488B27442B3}" presName="tx1" presStyleLbl="revTx" presStyleIdx="1" presStyleCnt="4" custScaleY="114272"/>
      <dgm:spPr/>
    </dgm:pt>
    <dgm:pt modelId="{B4949F2F-950A-E845-AA7E-40BA0DA57F0E}" type="pres">
      <dgm:prSet presAssocID="{B2BCAA95-7554-1144-A51D-D488B27442B3}" presName="vert1" presStyleCnt="0"/>
      <dgm:spPr/>
    </dgm:pt>
    <dgm:pt modelId="{132EF7EB-1EC2-E649-A5EB-19068771E9D1}" type="pres">
      <dgm:prSet presAssocID="{BC0571E1-6DCD-9B43-AA7B-0BCD3E908BA6}" presName="thickLine" presStyleLbl="alignNode1" presStyleIdx="2" presStyleCnt="4"/>
      <dgm:spPr/>
    </dgm:pt>
    <dgm:pt modelId="{72AA21CB-F922-A64C-B4FA-735BA54D790C}" type="pres">
      <dgm:prSet presAssocID="{BC0571E1-6DCD-9B43-AA7B-0BCD3E908BA6}" presName="horz1" presStyleCnt="0"/>
      <dgm:spPr/>
    </dgm:pt>
    <dgm:pt modelId="{10068BE6-2105-8346-91C5-D5B0DB02C4BB}" type="pres">
      <dgm:prSet presAssocID="{BC0571E1-6DCD-9B43-AA7B-0BCD3E908BA6}" presName="tx1" presStyleLbl="revTx" presStyleIdx="2" presStyleCnt="4" custScaleY="70283"/>
      <dgm:spPr/>
    </dgm:pt>
    <dgm:pt modelId="{34C2258A-44A3-0245-A95A-993BDEBBE4F8}" type="pres">
      <dgm:prSet presAssocID="{BC0571E1-6DCD-9B43-AA7B-0BCD3E908BA6}" presName="vert1" presStyleCnt="0"/>
      <dgm:spPr/>
    </dgm:pt>
    <dgm:pt modelId="{BFDFB801-016B-664F-A682-6AA6634F0B48}" type="pres">
      <dgm:prSet presAssocID="{BCAC1365-273C-684B-822C-6E196C0205C8}" presName="thickLine" presStyleLbl="alignNode1" presStyleIdx="3" presStyleCnt="4"/>
      <dgm:spPr/>
    </dgm:pt>
    <dgm:pt modelId="{2021B0B6-E20C-3940-8720-B4C5DAD86B62}" type="pres">
      <dgm:prSet presAssocID="{BCAC1365-273C-684B-822C-6E196C0205C8}" presName="horz1" presStyleCnt="0"/>
      <dgm:spPr/>
    </dgm:pt>
    <dgm:pt modelId="{21C6E929-AB02-3A44-B79F-D01A85B583C5}" type="pres">
      <dgm:prSet presAssocID="{BCAC1365-273C-684B-822C-6E196C0205C8}" presName="tx1" presStyleLbl="revTx" presStyleIdx="3" presStyleCnt="4" custScaleY="169151"/>
      <dgm:spPr/>
    </dgm:pt>
    <dgm:pt modelId="{F4761A0B-3859-694B-AD83-192986E09442}" type="pres">
      <dgm:prSet presAssocID="{BCAC1365-273C-684B-822C-6E196C0205C8}" presName="vert1" presStyleCnt="0"/>
      <dgm:spPr/>
    </dgm:pt>
  </dgm:ptLst>
  <dgm:cxnLst>
    <dgm:cxn modelId="{C1559201-8296-424F-9EAB-1042C200C6E5}" srcId="{B8B9FAC9-DA7F-408E-9F38-FBA266BF6D4A}" destId="{BCAC1365-273C-684B-822C-6E196C0205C8}" srcOrd="3" destOrd="0" parTransId="{AF12B524-65D7-0A41-86AB-65291C9D0111}" sibTransId="{A7132934-B16C-104B-8045-DDA6DFE0E104}"/>
    <dgm:cxn modelId="{BE56F30A-277B-4946-BE1A-A43AA212B0CE}" srcId="{B8B9FAC9-DA7F-408E-9F38-FBA266BF6D4A}" destId="{B2BCAA95-7554-1144-A51D-D488B27442B3}" srcOrd="1" destOrd="0" parTransId="{EF74304B-6066-D44C-9035-C6F510D0E436}" sibTransId="{8F8BC650-F25E-204B-A83B-CFFF577B19D6}"/>
    <dgm:cxn modelId="{AF37931F-7CDB-C74D-A9D1-AA5BF5F3A311}" type="presOf" srcId="{BCAC1365-273C-684B-822C-6E196C0205C8}" destId="{21C6E929-AB02-3A44-B79F-D01A85B583C5}" srcOrd="0" destOrd="0" presId="urn:microsoft.com/office/officeart/2008/layout/LinedList"/>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D7022232-77A1-7B43-AA2E-F13E9D791E40}" type="presOf" srcId="{BC0571E1-6DCD-9B43-AA7B-0BCD3E908BA6}" destId="{10068BE6-2105-8346-91C5-D5B0DB02C4BB}" srcOrd="0" destOrd="0" presId="urn:microsoft.com/office/officeart/2008/layout/LinedList"/>
    <dgm:cxn modelId="{94C5855E-3450-F045-A0BE-9BB63DF3CD94}" type="presOf" srcId="{B2BCAA95-7554-1144-A51D-D488B27442B3}" destId="{D3D1FA58-F26D-3D43-88B2-D11BF9BE302F}" srcOrd="0" destOrd="0" presId="urn:microsoft.com/office/officeart/2008/layout/LinedList"/>
    <dgm:cxn modelId="{AC90AAA0-CD96-6C40-AE9B-10DC093E4EC9}" srcId="{B8B9FAC9-DA7F-408E-9F38-FBA266BF6D4A}" destId="{BC0571E1-6DCD-9B43-AA7B-0BCD3E908BA6}" srcOrd="2" destOrd="0" parTransId="{235DB809-DCB0-7F42-BB14-0D3037767D0E}" sibTransId="{FD433676-4A2D-BF45-B95C-8F7BA57F8377}"/>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 modelId="{5B18A68C-CB95-964B-A4B1-C194ADEB1B2E}" type="presParOf" srcId="{B7EFA218-8B3B-4A18-8423-43E679B4D399}" destId="{EC7152CA-D4CA-5C4C-8B1B-57DD69639D31}" srcOrd="2" destOrd="0" presId="urn:microsoft.com/office/officeart/2008/layout/LinedList"/>
    <dgm:cxn modelId="{1DD81BEE-CAF1-9D41-B7D2-8379D48FE2CC}" type="presParOf" srcId="{B7EFA218-8B3B-4A18-8423-43E679B4D399}" destId="{A527F3D2-EFDA-6B45-8A8B-42A7DDF3D253}" srcOrd="3" destOrd="0" presId="urn:microsoft.com/office/officeart/2008/layout/LinedList"/>
    <dgm:cxn modelId="{CB4BAB05-ADD8-9C48-8BFA-4680D52E1502}" type="presParOf" srcId="{A527F3D2-EFDA-6B45-8A8B-42A7DDF3D253}" destId="{D3D1FA58-F26D-3D43-88B2-D11BF9BE302F}" srcOrd="0" destOrd="0" presId="urn:microsoft.com/office/officeart/2008/layout/LinedList"/>
    <dgm:cxn modelId="{B4B1322A-00EE-9844-A372-2BE7A9BA2077}" type="presParOf" srcId="{A527F3D2-EFDA-6B45-8A8B-42A7DDF3D253}" destId="{B4949F2F-950A-E845-AA7E-40BA0DA57F0E}" srcOrd="1" destOrd="0" presId="urn:microsoft.com/office/officeart/2008/layout/LinedList"/>
    <dgm:cxn modelId="{CD1A589F-5871-A24C-A782-D866A5FA6C5F}" type="presParOf" srcId="{B7EFA218-8B3B-4A18-8423-43E679B4D399}" destId="{132EF7EB-1EC2-E649-A5EB-19068771E9D1}" srcOrd="4" destOrd="0" presId="urn:microsoft.com/office/officeart/2008/layout/LinedList"/>
    <dgm:cxn modelId="{02551EC1-A29A-2D47-9B39-5B26ABC5D247}" type="presParOf" srcId="{B7EFA218-8B3B-4A18-8423-43E679B4D399}" destId="{72AA21CB-F922-A64C-B4FA-735BA54D790C}" srcOrd="5" destOrd="0" presId="urn:microsoft.com/office/officeart/2008/layout/LinedList"/>
    <dgm:cxn modelId="{6D1B29CE-BC67-5747-B109-0D54627AF6DB}" type="presParOf" srcId="{72AA21CB-F922-A64C-B4FA-735BA54D790C}" destId="{10068BE6-2105-8346-91C5-D5B0DB02C4BB}" srcOrd="0" destOrd="0" presId="urn:microsoft.com/office/officeart/2008/layout/LinedList"/>
    <dgm:cxn modelId="{E601456C-9005-7F47-B0BC-B9108DB283DC}" type="presParOf" srcId="{72AA21CB-F922-A64C-B4FA-735BA54D790C}" destId="{34C2258A-44A3-0245-A95A-993BDEBBE4F8}" srcOrd="1" destOrd="0" presId="urn:microsoft.com/office/officeart/2008/layout/LinedList"/>
    <dgm:cxn modelId="{F1564874-AA0E-5546-88BA-9C33BB225530}" type="presParOf" srcId="{B7EFA218-8B3B-4A18-8423-43E679B4D399}" destId="{BFDFB801-016B-664F-A682-6AA6634F0B48}" srcOrd="6" destOrd="0" presId="urn:microsoft.com/office/officeart/2008/layout/LinedList"/>
    <dgm:cxn modelId="{C9F3C048-511B-DF46-9D69-C064508CB72C}" type="presParOf" srcId="{B7EFA218-8B3B-4A18-8423-43E679B4D399}" destId="{2021B0B6-E20C-3940-8720-B4C5DAD86B62}" srcOrd="7" destOrd="0" presId="urn:microsoft.com/office/officeart/2008/layout/LinedList"/>
    <dgm:cxn modelId="{3F0F18C1-2AA2-CC4F-8AC7-046AEBE2A2B6}" type="presParOf" srcId="{2021B0B6-E20C-3940-8720-B4C5DAD86B62}" destId="{21C6E929-AB02-3A44-B79F-D01A85B583C5}" srcOrd="0" destOrd="0" presId="urn:microsoft.com/office/officeart/2008/layout/LinedList"/>
    <dgm:cxn modelId="{1331087E-C9BE-AC4F-8882-3E6CB0EC6CC8}" type="presParOf" srcId="{2021B0B6-E20C-3940-8720-B4C5DAD86B62}" destId="{F4761A0B-3859-694B-AD83-192986E0944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2BEF07-0D16-2B4A-9A80-4C112687CE0D}">
      <dsp:nvSpPr>
        <dsp:cNvPr id="0" name=""/>
        <dsp:cNvSpPr/>
      </dsp:nvSpPr>
      <dsp:spPr>
        <a:xfrm>
          <a:off x="0" y="145058"/>
          <a:ext cx="8128000" cy="8634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Similarities between the two sectors:</a:t>
          </a:r>
        </a:p>
      </dsp:txBody>
      <dsp:txXfrm>
        <a:off x="42151" y="187209"/>
        <a:ext cx="8043698" cy="779158"/>
      </dsp:txXfrm>
    </dsp:sp>
    <dsp:sp modelId="{ADF29F24-7636-6B49-80C7-DAA361A77878}">
      <dsp:nvSpPr>
        <dsp:cNvPr id="0" name=""/>
        <dsp:cNvSpPr/>
      </dsp:nvSpPr>
      <dsp:spPr>
        <a:xfrm>
          <a:off x="0" y="1008518"/>
          <a:ext cx="8128000" cy="2980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t>Competition is present in both the government and market sectors.</a:t>
          </a:r>
        </a:p>
        <a:p>
          <a:pPr marL="285750" lvl="1" indent="-285750" algn="l" defTabSz="1244600">
            <a:lnSpc>
              <a:spcPct val="90000"/>
            </a:lnSpc>
            <a:spcBef>
              <a:spcPct val="0"/>
            </a:spcBef>
            <a:spcAft>
              <a:spcPct val="20000"/>
            </a:spcAft>
            <a:buChar char="•"/>
          </a:pPr>
          <a:r>
            <a:rPr lang="en-US" sz="2800" kern="1200" dirty="0"/>
            <a:t>Scarcity is present in both sectors. If the government uses resources to provide a good, those resources are unavailable for the production of other goods. This is true even if the good is provided free of charge to certain consumers.</a:t>
          </a:r>
        </a:p>
      </dsp:txBody>
      <dsp:txXfrm>
        <a:off x="0" y="1008518"/>
        <a:ext cx="8128000" cy="29808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1F21EC-AF66-FD42-A929-91625D64871E}">
      <dsp:nvSpPr>
        <dsp:cNvPr id="0" name=""/>
        <dsp:cNvSpPr/>
      </dsp:nvSpPr>
      <dsp:spPr>
        <a:xfrm>
          <a:off x="0" y="19106"/>
          <a:ext cx="10515599" cy="21621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Differences between the two sectors:</a:t>
          </a:r>
        </a:p>
        <a:p>
          <a:pPr marL="0" lvl="0" indent="0" algn="l" defTabSz="1244600">
            <a:lnSpc>
              <a:spcPct val="90000"/>
            </a:lnSpc>
            <a:spcBef>
              <a:spcPct val="0"/>
            </a:spcBef>
            <a:spcAft>
              <a:spcPct val="35000"/>
            </a:spcAft>
            <a:buNone/>
          </a:pPr>
          <a:r>
            <a:rPr lang="en-US" sz="2800" kern="1200" dirty="0"/>
            <a:t>In the market sector, there is generally a one-to-one link between payment for and consumption of goods. Government allocation can break this linkage.</a:t>
          </a:r>
        </a:p>
      </dsp:txBody>
      <dsp:txXfrm>
        <a:off x="105548" y="124654"/>
        <a:ext cx="10304503" cy="1951064"/>
      </dsp:txXfrm>
    </dsp:sp>
    <dsp:sp modelId="{F3201125-2505-CE41-A658-F5D1A2909D4B}">
      <dsp:nvSpPr>
        <dsp:cNvPr id="0" name=""/>
        <dsp:cNvSpPr/>
      </dsp:nvSpPr>
      <dsp:spPr>
        <a:xfrm>
          <a:off x="0" y="2181266"/>
          <a:ext cx="10515599" cy="695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dirty="0"/>
            <a:t>Private sector action is based on mutual agreement; public sector (when democratic) is based on majority rule.</a:t>
          </a:r>
        </a:p>
      </dsp:txBody>
      <dsp:txXfrm>
        <a:off x="0" y="2181266"/>
        <a:ext cx="10515599" cy="695520"/>
      </dsp:txXfrm>
    </dsp:sp>
    <dsp:sp modelId="{416546D2-2488-8644-BF10-C6614C11CF27}">
      <dsp:nvSpPr>
        <dsp:cNvPr id="0" name=""/>
        <dsp:cNvSpPr/>
      </dsp:nvSpPr>
      <dsp:spPr>
        <a:xfrm>
          <a:off x="0" y="2876786"/>
          <a:ext cx="10515599" cy="11329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When collective decisions are made legislatively, voters must choose among candidates who represent a bundle of positions on issues.</a:t>
          </a:r>
        </a:p>
      </dsp:txBody>
      <dsp:txXfrm>
        <a:off x="55306" y="2932092"/>
        <a:ext cx="10404987" cy="1022338"/>
      </dsp:txXfrm>
    </dsp:sp>
    <dsp:sp modelId="{481E8E19-CC7E-EB46-9A21-F96F953030CE}">
      <dsp:nvSpPr>
        <dsp:cNvPr id="0" name=""/>
        <dsp:cNvSpPr/>
      </dsp:nvSpPr>
      <dsp:spPr>
        <a:xfrm>
          <a:off x="0" y="4009736"/>
          <a:ext cx="10515599" cy="1072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dirty="0"/>
            <a:t>This greatly limits the power of individual voters to make their preferences count on specific issues.</a:t>
          </a:r>
        </a:p>
        <a:p>
          <a:pPr marL="228600" lvl="1" indent="-228600" algn="l" defTabSz="977900">
            <a:lnSpc>
              <a:spcPct val="90000"/>
            </a:lnSpc>
            <a:spcBef>
              <a:spcPct val="0"/>
            </a:spcBef>
            <a:spcAft>
              <a:spcPct val="20000"/>
            </a:spcAft>
            <a:buChar char="•"/>
          </a:pPr>
          <a:r>
            <a:rPr lang="en-US" sz="2200" kern="1200" dirty="0"/>
            <a:t>There is seldom a bundle-purchase problem in markets.</a:t>
          </a:r>
        </a:p>
      </dsp:txBody>
      <dsp:txXfrm>
        <a:off x="0" y="4009736"/>
        <a:ext cx="10515599" cy="10722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0D92B0-7CCA-2F48-8CF3-10194B296425}">
      <dsp:nvSpPr>
        <dsp:cNvPr id="0" name=""/>
        <dsp:cNvSpPr/>
      </dsp:nvSpPr>
      <dsp:spPr>
        <a:xfrm>
          <a:off x="0" y="148627"/>
          <a:ext cx="9054059" cy="21083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b="1" kern="1200" dirty="0"/>
            <a:t>Differences between the two sectors:</a:t>
          </a:r>
        </a:p>
        <a:p>
          <a:pPr marL="0" lvl="0" indent="0" algn="l" defTabSz="1511300">
            <a:lnSpc>
              <a:spcPct val="90000"/>
            </a:lnSpc>
            <a:spcBef>
              <a:spcPct val="0"/>
            </a:spcBef>
            <a:spcAft>
              <a:spcPct val="35000"/>
            </a:spcAft>
            <a:buNone/>
          </a:pPr>
          <a:r>
            <a:rPr lang="en-US" sz="3400" kern="1200" dirty="0"/>
            <a:t>Income and influence are distributed differently in the market and government sectors.</a:t>
          </a:r>
        </a:p>
      </dsp:txBody>
      <dsp:txXfrm>
        <a:off x="102921" y="251548"/>
        <a:ext cx="8848217" cy="1902498"/>
      </dsp:txXfrm>
    </dsp:sp>
    <dsp:sp modelId="{EDE7C99B-DE44-3D42-BD66-6BB525AD310A}">
      <dsp:nvSpPr>
        <dsp:cNvPr id="0" name=""/>
        <dsp:cNvSpPr/>
      </dsp:nvSpPr>
      <dsp:spPr>
        <a:xfrm>
          <a:off x="0" y="2256967"/>
          <a:ext cx="9054059" cy="246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7466" tIns="43180" rIns="241808" bIns="43180" numCol="1" spcCol="1270" anchor="t" anchorCtr="0">
          <a:noAutofit/>
        </a:bodyPr>
        <a:lstStyle/>
        <a:p>
          <a:pPr marL="228600" lvl="1" indent="-228600" algn="l" defTabSz="1200150">
            <a:lnSpc>
              <a:spcPct val="90000"/>
            </a:lnSpc>
            <a:spcBef>
              <a:spcPct val="0"/>
            </a:spcBef>
            <a:spcAft>
              <a:spcPct val="20000"/>
            </a:spcAft>
            <a:buChar char="•"/>
          </a:pPr>
          <a:r>
            <a:rPr lang="en-US" sz="2700" kern="1200" dirty="0"/>
            <a:t>In the market place, people are able to purchase more goods and services when they have larger incomes.</a:t>
          </a:r>
        </a:p>
        <a:p>
          <a:pPr marL="228600" lvl="1" indent="-228600" algn="l" defTabSz="1200150">
            <a:lnSpc>
              <a:spcPct val="90000"/>
            </a:lnSpc>
            <a:spcBef>
              <a:spcPct val="0"/>
            </a:spcBef>
            <a:spcAft>
              <a:spcPct val="20000"/>
            </a:spcAft>
            <a:buChar char="•"/>
          </a:pPr>
          <a:r>
            <a:rPr lang="en-US" sz="2700" kern="1200" dirty="0"/>
            <a:t>In the political sector, those able and most willing to use their time, persuasive skills, organizational abilities, and financial contributions to help politicians get votes will have more political influence.</a:t>
          </a:r>
        </a:p>
      </dsp:txBody>
      <dsp:txXfrm>
        <a:off x="0" y="2256967"/>
        <a:ext cx="9054059" cy="24633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779754-3BB2-3145-9F78-9205F7577457}">
      <dsp:nvSpPr>
        <dsp:cNvPr id="0" name=""/>
        <dsp:cNvSpPr/>
      </dsp:nvSpPr>
      <dsp:spPr>
        <a:xfrm>
          <a:off x="0" y="77351"/>
          <a:ext cx="8128000"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The Voter-Consumer:</a:t>
          </a:r>
        </a:p>
      </dsp:txBody>
      <dsp:txXfrm>
        <a:off x="37467" y="114818"/>
        <a:ext cx="8053066" cy="692586"/>
      </dsp:txXfrm>
    </dsp:sp>
    <dsp:sp modelId="{A938676F-499E-4644-9733-DD8E6996B489}">
      <dsp:nvSpPr>
        <dsp:cNvPr id="0" name=""/>
        <dsp:cNvSpPr/>
      </dsp:nvSpPr>
      <dsp:spPr>
        <a:xfrm>
          <a:off x="0" y="844871"/>
          <a:ext cx="8128000" cy="115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US" sz="2500" kern="1200" dirty="0"/>
            <a:t>Voters will tend to support those candidates who they believe will provide them with the most government services and transfer benefits, net of personal costs.</a:t>
          </a:r>
        </a:p>
      </dsp:txBody>
      <dsp:txXfrm>
        <a:off x="0" y="844871"/>
        <a:ext cx="8128000" cy="1159200"/>
      </dsp:txXfrm>
    </dsp:sp>
    <dsp:sp modelId="{9A7C2462-85EF-3D44-9781-88B9DA5961BC}">
      <dsp:nvSpPr>
        <dsp:cNvPr id="0" name=""/>
        <dsp:cNvSpPr/>
      </dsp:nvSpPr>
      <dsp:spPr>
        <a:xfrm>
          <a:off x="0" y="2004071"/>
          <a:ext cx="8128000"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Rational Ignorance Effect: </a:t>
          </a:r>
        </a:p>
      </dsp:txBody>
      <dsp:txXfrm>
        <a:off x="37467" y="2041538"/>
        <a:ext cx="8053066" cy="692586"/>
      </dsp:txXfrm>
    </dsp:sp>
    <dsp:sp modelId="{441AF90D-39E9-AA47-A478-CF92511EBDB0}">
      <dsp:nvSpPr>
        <dsp:cNvPr id="0" name=""/>
        <dsp:cNvSpPr/>
      </dsp:nvSpPr>
      <dsp:spPr>
        <a:xfrm>
          <a:off x="0" y="2771591"/>
          <a:ext cx="8128000" cy="2252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US" sz="2500" kern="1200" dirty="0"/>
            <a:t>Recognizing their vote is unlikely to be decisive, most voters have little incentive to obtain information on issues and alternative candidates.</a:t>
          </a:r>
        </a:p>
        <a:p>
          <a:pPr marL="228600" lvl="1" indent="-228600" algn="l" defTabSz="1111250">
            <a:lnSpc>
              <a:spcPct val="90000"/>
            </a:lnSpc>
            <a:spcBef>
              <a:spcPct val="0"/>
            </a:spcBef>
            <a:spcAft>
              <a:spcPct val="20000"/>
            </a:spcAft>
            <a:buChar char="•"/>
          </a:pPr>
          <a:r>
            <a:rPr lang="en-US" sz="2500" kern="1200" dirty="0"/>
            <a:t>Because of the rational ignorance effect, voters will be uninformed on many issues. Such issues will exert little influence on their political decision-making process.</a:t>
          </a:r>
        </a:p>
      </dsp:txBody>
      <dsp:txXfrm>
        <a:off x="0" y="2771591"/>
        <a:ext cx="8128000" cy="22521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E23284-4D73-D54E-B2B8-D174CED47483}">
      <dsp:nvSpPr>
        <dsp:cNvPr id="0" name=""/>
        <dsp:cNvSpPr/>
      </dsp:nvSpPr>
      <dsp:spPr>
        <a:xfrm>
          <a:off x="0" y="9181"/>
          <a:ext cx="9362941" cy="66118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1" i="1" kern="1200" dirty="0"/>
            <a:t>The Politician-Supplier:</a:t>
          </a:r>
        </a:p>
      </dsp:txBody>
      <dsp:txXfrm>
        <a:off x="32276" y="41457"/>
        <a:ext cx="9298389" cy="596634"/>
      </dsp:txXfrm>
    </dsp:sp>
    <dsp:sp modelId="{A01F754B-5B21-0940-A18C-470F3D050A03}">
      <dsp:nvSpPr>
        <dsp:cNvPr id="0" name=""/>
        <dsp:cNvSpPr/>
      </dsp:nvSpPr>
      <dsp:spPr>
        <a:xfrm>
          <a:off x="0" y="670368"/>
          <a:ext cx="9362941" cy="9501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7273"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Winning elections will be a primary motivation of politicians.</a:t>
          </a:r>
        </a:p>
        <a:p>
          <a:pPr marL="457200" lvl="2" indent="-228600" algn="l" defTabSz="889000">
            <a:lnSpc>
              <a:spcPct val="90000"/>
            </a:lnSpc>
            <a:spcBef>
              <a:spcPct val="0"/>
            </a:spcBef>
            <a:spcAft>
              <a:spcPct val="20000"/>
            </a:spcAft>
            <a:buChar char="•"/>
          </a:pPr>
          <a:r>
            <a:rPr lang="en-US" sz="2000" kern="1200" dirty="0"/>
            <a:t>Just as profits are the lifeblood of the market entrepreneur, votes are the lifeblood of the politician.</a:t>
          </a:r>
        </a:p>
      </dsp:txBody>
      <dsp:txXfrm>
        <a:off x="0" y="670368"/>
        <a:ext cx="9362941" cy="950130"/>
      </dsp:txXfrm>
    </dsp:sp>
    <dsp:sp modelId="{D360719C-6592-4549-AC2D-ED85388DB26F}">
      <dsp:nvSpPr>
        <dsp:cNvPr id="0" name=""/>
        <dsp:cNvSpPr/>
      </dsp:nvSpPr>
      <dsp:spPr>
        <a:xfrm>
          <a:off x="0" y="1620498"/>
          <a:ext cx="9362941" cy="13506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Rationally uninformed voters often must be convinced to “want” a candidate.</a:t>
          </a:r>
        </a:p>
      </dsp:txBody>
      <dsp:txXfrm>
        <a:off x="65934" y="1686432"/>
        <a:ext cx="9231073" cy="1218787"/>
      </dsp:txXfrm>
    </dsp:sp>
    <dsp:sp modelId="{7A62D07F-22B8-7F44-B784-A5B5B36D3CA4}">
      <dsp:nvSpPr>
        <dsp:cNvPr id="0" name=""/>
        <dsp:cNvSpPr/>
      </dsp:nvSpPr>
      <dsp:spPr>
        <a:xfrm>
          <a:off x="0" y="3069073"/>
          <a:ext cx="9362941" cy="72081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Legislative bodies, like a Board of Directors:</a:t>
          </a:r>
        </a:p>
      </dsp:txBody>
      <dsp:txXfrm>
        <a:off x="35187" y="3104260"/>
        <a:ext cx="9292567" cy="650443"/>
      </dsp:txXfrm>
    </dsp:sp>
    <dsp:sp modelId="{B1A288D4-E8A7-B847-849F-BFACE9DFE7B4}">
      <dsp:nvSpPr>
        <dsp:cNvPr id="0" name=""/>
        <dsp:cNvSpPr/>
      </dsp:nvSpPr>
      <dsp:spPr>
        <a:xfrm>
          <a:off x="0" y="3789891"/>
          <a:ext cx="9362941" cy="1302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7273"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establish the general direction of policy, </a:t>
          </a:r>
        </a:p>
        <a:p>
          <a:pPr marL="228600" lvl="1" indent="-228600" algn="l" defTabSz="889000">
            <a:lnSpc>
              <a:spcPct val="90000"/>
            </a:lnSpc>
            <a:spcBef>
              <a:spcPct val="0"/>
            </a:spcBef>
            <a:spcAft>
              <a:spcPct val="20000"/>
            </a:spcAft>
            <a:buChar char="•"/>
          </a:pPr>
          <a:r>
            <a:rPr lang="en-US" sz="2000" kern="1200" dirty="0"/>
            <a:t>appoint and supervise bureaucrats who carryout the day-to-day operations of government, and,</a:t>
          </a:r>
        </a:p>
        <a:p>
          <a:pPr marL="228600" lvl="1" indent="-228600" algn="l" defTabSz="889000">
            <a:lnSpc>
              <a:spcPct val="90000"/>
            </a:lnSpc>
            <a:spcBef>
              <a:spcPct val="0"/>
            </a:spcBef>
            <a:spcAft>
              <a:spcPct val="20000"/>
            </a:spcAft>
            <a:buChar char="•"/>
          </a:pPr>
          <a:r>
            <a:rPr lang="en-US" sz="2000" kern="1200" dirty="0"/>
            <a:t>set the budgets of agencies and bureaus.</a:t>
          </a:r>
        </a:p>
      </dsp:txBody>
      <dsp:txXfrm>
        <a:off x="0" y="3789891"/>
        <a:ext cx="9362941" cy="130202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CB6CDA-5608-A24F-98AB-363D1341E6F7}">
      <dsp:nvSpPr>
        <dsp:cNvPr id="0" name=""/>
        <dsp:cNvSpPr/>
      </dsp:nvSpPr>
      <dsp:spPr>
        <a:xfrm>
          <a:off x="0" y="53051"/>
          <a:ext cx="8344079" cy="14718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Civil servants (</a:t>
          </a:r>
          <a:r>
            <a:rPr lang="en-US" sz="3700" b="1" i="1" kern="1200" dirty="0"/>
            <a:t>government bureaucrats</a:t>
          </a:r>
          <a:r>
            <a:rPr lang="en-US" sz="3700" kern="1200" dirty="0"/>
            <a:t>) as political participants:</a:t>
          </a:r>
        </a:p>
      </dsp:txBody>
      <dsp:txXfrm>
        <a:off x="71850" y="124901"/>
        <a:ext cx="8200379" cy="1328160"/>
      </dsp:txXfrm>
    </dsp:sp>
    <dsp:sp modelId="{02664AC9-B76E-B14C-8926-2E4586E4C930}">
      <dsp:nvSpPr>
        <dsp:cNvPr id="0" name=""/>
        <dsp:cNvSpPr/>
      </dsp:nvSpPr>
      <dsp:spPr>
        <a:xfrm>
          <a:off x="0" y="1524911"/>
          <a:ext cx="8344079" cy="3523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4925" tIns="46990" rIns="263144" bIns="46990" numCol="1" spcCol="1270" anchor="t" anchorCtr="0">
          <a:noAutofit/>
        </a:bodyPr>
        <a:lstStyle/>
        <a:p>
          <a:pPr marL="285750" lvl="1" indent="-285750" algn="l" defTabSz="1289050">
            <a:lnSpc>
              <a:spcPct val="90000"/>
            </a:lnSpc>
            <a:spcBef>
              <a:spcPct val="0"/>
            </a:spcBef>
            <a:spcAft>
              <a:spcPct val="20000"/>
            </a:spcAft>
            <a:buChar char="•"/>
          </a:pPr>
          <a:r>
            <a:rPr lang="en-US" sz="2900" kern="1200" dirty="0"/>
            <a:t>Bureaucrats (individuals who handle the day-to-day operations of government) seek promotions, job security, power, etc.</a:t>
          </a:r>
        </a:p>
        <a:p>
          <a:pPr marL="285750" lvl="1" indent="-285750" algn="l" defTabSz="1289050">
            <a:lnSpc>
              <a:spcPct val="90000"/>
            </a:lnSpc>
            <a:spcBef>
              <a:spcPct val="0"/>
            </a:spcBef>
            <a:spcAft>
              <a:spcPct val="20000"/>
            </a:spcAft>
            <a:buChar char="•"/>
          </a:pPr>
          <a:r>
            <a:rPr lang="en-US" sz="2900" kern="1200" dirty="0"/>
            <a:t>The interests of bureaucrats are often complementary with those of the interest groups they serve.</a:t>
          </a:r>
        </a:p>
        <a:p>
          <a:pPr marL="285750" lvl="1" indent="-285750" algn="l" defTabSz="1289050">
            <a:lnSpc>
              <a:spcPct val="90000"/>
            </a:lnSpc>
            <a:spcBef>
              <a:spcPct val="0"/>
            </a:spcBef>
            <a:spcAft>
              <a:spcPct val="20000"/>
            </a:spcAft>
            <a:buChar char="•"/>
          </a:pPr>
          <a:r>
            <a:rPr lang="en-US" sz="2900" kern="1200" dirty="0"/>
            <a:t>Larger budgets and program expansion generally serve the interests of bureaucrats.</a:t>
          </a:r>
        </a:p>
      </dsp:txBody>
      <dsp:txXfrm>
        <a:off x="0" y="1524911"/>
        <a:ext cx="8344079" cy="35231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2FAF5C-A4E3-3E49-AE51-B374416E01C0}">
      <dsp:nvSpPr>
        <dsp:cNvPr id="0" name=""/>
        <dsp:cNvSpPr/>
      </dsp:nvSpPr>
      <dsp:spPr>
        <a:xfrm>
          <a:off x="0" y="0"/>
          <a:ext cx="750956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5943EA-BE6F-1045-83D3-03B9137578C9}">
      <dsp:nvSpPr>
        <dsp:cNvPr id="0" name=""/>
        <dsp:cNvSpPr/>
      </dsp:nvSpPr>
      <dsp:spPr>
        <a:xfrm>
          <a:off x="0" y="0"/>
          <a:ext cx="7509566" cy="4500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 The 1986 winner of the Nobel Prize in Economics, James Buchanan might properly be called the “father of public choice economics.” Rather than assuming that voters, elected political officials, and bureaucrats are “saints” seeking to promote the common good, Buchanan assumed that the key political players responded to the structure of incentives. As he put it, public-choice analysis is “government without the romance.”</a:t>
          </a:r>
        </a:p>
        <a:p>
          <a:pPr marL="0" lvl="0" indent="0" algn="l" defTabSz="933450">
            <a:lnSpc>
              <a:spcPct val="90000"/>
            </a:lnSpc>
            <a:spcBef>
              <a:spcPct val="0"/>
            </a:spcBef>
            <a:spcAft>
              <a:spcPct val="35000"/>
            </a:spcAft>
            <a:buNone/>
          </a:pPr>
          <a:r>
            <a:rPr lang="en-US" sz="2100" kern="1200" dirty="0"/>
            <a:t>• Buchanan’s most famous work, </a:t>
          </a:r>
          <a:r>
            <a:rPr lang="en-US" sz="2100" i="1" kern="1200" dirty="0"/>
            <a:t>The Calculus of Consent</a:t>
          </a:r>
          <a:r>
            <a:rPr lang="en-US" sz="2100" kern="1200" dirty="0"/>
            <a:t> (1962), coauthored with Gordon </a:t>
          </a:r>
          <a:r>
            <a:rPr lang="en-US" sz="2100" kern="1200" dirty="0" err="1"/>
            <a:t>Tullock</a:t>
          </a:r>
          <a:r>
            <a:rPr lang="en-US" sz="2100" kern="1200" dirty="0"/>
            <a:t>, argues that unless constitutional rules are structured in a manner that will bring the self-interests of the political players into harmony with the wise use of resources, government action will often be counterproductive. Given the continued growth of government, Buchanan’s work is now perhaps more relevant than at any time in American history.</a:t>
          </a:r>
        </a:p>
      </dsp:txBody>
      <dsp:txXfrm>
        <a:off x="0" y="0"/>
        <a:ext cx="7509566" cy="450003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467"/>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467"/>
          <a:ext cx="8120062" cy="19488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1. “The average person is more likely to make an informed choice when he or she purchases a laptop computer than when he/she votes for a congressional candidate.”</a:t>
          </a:r>
        </a:p>
        <a:p>
          <a:pPr marL="0" lvl="0" indent="0" algn="l" defTabSz="1066800">
            <a:lnSpc>
              <a:spcPct val="90000"/>
            </a:lnSpc>
            <a:spcBef>
              <a:spcPct val="0"/>
            </a:spcBef>
            <a:spcAft>
              <a:spcPct val="35000"/>
            </a:spcAft>
            <a:buNone/>
          </a:pPr>
          <a:r>
            <a:rPr lang="en-US" sz="2400" kern="1200" dirty="0"/>
            <a:t>– Evaluate this statement.</a:t>
          </a:r>
        </a:p>
        <a:p>
          <a:pPr marL="0" lvl="0" indent="0" algn="l" defTabSz="1066800">
            <a:lnSpc>
              <a:spcPct val="90000"/>
            </a:lnSpc>
            <a:spcBef>
              <a:spcPct val="0"/>
            </a:spcBef>
            <a:spcAft>
              <a:spcPct val="35000"/>
            </a:spcAft>
            <a:buNone/>
          </a:pPr>
          <a:endParaRPr lang="en-US" sz="2400" kern="1200" dirty="0"/>
        </a:p>
      </dsp:txBody>
      <dsp:txXfrm>
        <a:off x="0" y="467"/>
        <a:ext cx="8120062" cy="1948842"/>
      </dsp:txXfrm>
    </dsp:sp>
    <dsp:sp modelId="{EC7152CA-D4CA-5C4C-8B1B-57DD69639D31}">
      <dsp:nvSpPr>
        <dsp:cNvPr id="0" name=""/>
        <dsp:cNvSpPr/>
      </dsp:nvSpPr>
      <dsp:spPr>
        <a:xfrm>
          <a:off x="0" y="1949310"/>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D1FA58-F26D-3D43-88B2-D11BF9BE302F}">
      <dsp:nvSpPr>
        <dsp:cNvPr id="0" name=""/>
        <dsp:cNvSpPr/>
      </dsp:nvSpPr>
      <dsp:spPr>
        <a:xfrm>
          <a:off x="0" y="1949310"/>
          <a:ext cx="8120062" cy="1578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296"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2. Does the motivation for political action differ from market action? Are people more greedy when they make market choices than when they make political choices?</a:t>
          </a:r>
        </a:p>
        <a:p>
          <a:pPr marL="0" lvl="0" indent="0" algn="l" defTabSz="1066800">
            <a:lnSpc>
              <a:spcPct val="90000"/>
            </a:lnSpc>
            <a:spcBef>
              <a:spcPct val="0"/>
            </a:spcBef>
            <a:spcAft>
              <a:spcPct val="35000"/>
            </a:spcAft>
            <a:buNone/>
          </a:pPr>
          <a:endParaRPr lang="en-US" sz="2200" kern="1200" dirty="0"/>
        </a:p>
      </dsp:txBody>
      <dsp:txXfrm>
        <a:off x="0" y="1949310"/>
        <a:ext cx="8120062" cy="157873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467"/>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467"/>
          <a:ext cx="8120062" cy="19488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3. “Government action is based on majority rule, whereas </a:t>
          </a:r>
          <a:br>
            <a:rPr lang="en-US" sz="2400" kern="1200" dirty="0"/>
          </a:br>
          <a:r>
            <a:rPr lang="en-US" sz="2400" kern="1200" dirty="0"/>
            <a:t>market action is based on mutual consent.”</a:t>
          </a:r>
        </a:p>
        <a:p>
          <a:pPr marL="0" lvl="0" indent="0" algn="l" defTabSz="1066800">
            <a:lnSpc>
              <a:spcPct val="90000"/>
            </a:lnSpc>
            <a:spcBef>
              <a:spcPct val="0"/>
            </a:spcBef>
            <a:spcAft>
              <a:spcPct val="35000"/>
            </a:spcAft>
            <a:buNone/>
          </a:pPr>
          <a:r>
            <a:rPr lang="en-US" sz="2400" kern="1200" dirty="0"/>
            <a:t>Is this statement true or false? Is this point important? Why or why not?</a:t>
          </a:r>
        </a:p>
      </dsp:txBody>
      <dsp:txXfrm>
        <a:off x="0" y="467"/>
        <a:ext cx="8120062" cy="1948842"/>
      </dsp:txXfrm>
    </dsp:sp>
    <dsp:sp modelId="{EC7152CA-D4CA-5C4C-8B1B-57DD69639D31}">
      <dsp:nvSpPr>
        <dsp:cNvPr id="0" name=""/>
        <dsp:cNvSpPr/>
      </dsp:nvSpPr>
      <dsp:spPr>
        <a:xfrm>
          <a:off x="0" y="1949310"/>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D1FA58-F26D-3D43-88B2-D11BF9BE302F}">
      <dsp:nvSpPr>
        <dsp:cNvPr id="0" name=""/>
        <dsp:cNvSpPr/>
      </dsp:nvSpPr>
      <dsp:spPr>
        <a:xfrm>
          <a:off x="0" y="1949310"/>
          <a:ext cx="8120062" cy="15787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296"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4. When the cost of a project is allocated among voters in direct proportion to the benefits derived, will democratic political decision making tend to accept projects that are efficient? Will it tend to reject projects that are inefficient? Discuss.</a:t>
          </a:r>
        </a:p>
      </dsp:txBody>
      <dsp:txXfrm>
        <a:off x="0" y="1949310"/>
        <a:ext cx="8120062" cy="157873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0"/>
          <a:ext cx="93243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0"/>
          <a:ext cx="9324303" cy="402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5. (</a:t>
          </a:r>
          <a:r>
            <a:rPr lang="en-US" sz="2400" i="1" kern="1200" dirty="0"/>
            <a:t>True or false</a:t>
          </a:r>
          <a:r>
            <a:rPr lang="en-US" sz="2400" kern="1200" dirty="0"/>
            <a:t>) Market allocation and the political process differ in that:</a:t>
          </a:r>
        </a:p>
        <a:p>
          <a:pPr marL="301752" lvl="0" indent="0" algn="l" defTabSz="1066800">
            <a:lnSpc>
              <a:spcPct val="90000"/>
            </a:lnSpc>
            <a:spcBef>
              <a:spcPct val="0"/>
            </a:spcBef>
            <a:spcAft>
              <a:spcPct val="35000"/>
            </a:spcAft>
            <a:buNone/>
          </a:pPr>
          <a:r>
            <a:rPr lang="en-US" sz="2400" kern="1200" dirty="0"/>
            <a:t>(a) Competition is present in markets, but not in the political sector.</a:t>
          </a:r>
        </a:p>
        <a:p>
          <a:pPr marL="301752" lvl="0" indent="0" algn="l" defTabSz="1066800">
            <a:lnSpc>
              <a:spcPct val="90000"/>
            </a:lnSpc>
            <a:spcBef>
              <a:spcPct val="0"/>
            </a:spcBef>
            <a:spcAft>
              <a:spcPct val="35000"/>
            </a:spcAft>
            <a:buNone/>
          </a:pPr>
          <a:r>
            <a:rPr lang="en-US" sz="2400" kern="1200" dirty="0"/>
            <a:t>(b) Scarcity is a constraint in markets but not in the political sector.</a:t>
          </a:r>
        </a:p>
        <a:p>
          <a:pPr marL="301752" lvl="0" indent="0" algn="l" defTabSz="1066800">
            <a:lnSpc>
              <a:spcPct val="90000"/>
            </a:lnSpc>
            <a:spcBef>
              <a:spcPct val="0"/>
            </a:spcBef>
            <a:spcAft>
              <a:spcPct val="35000"/>
            </a:spcAft>
            <a:buNone/>
          </a:pPr>
          <a:r>
            <a:rPr lang="en-US" sz="2400" kern="1200" dirty="0"/>
            <a:t>(c) There is a one-to-one link between payment for and receipt of a good in markets, but this is not always true in the political sector.</a:t>
          </a:r>
        </a:p>
        <a:p>
          <a:pPr marL="301752" lvl="0" indent="0" algn="l" defTabSz="1066800">
            <a:lnSpc>
              <a:spcPct val="90000"/>
            </a:lnSpc>
            <a:spcBef>
              <a:spcPct val="0"/>
            </a:spcBef>
            <a:spcAft>
              <a:spcPct val="35000"/>
            </a:spcAft>
            <a:buNone/>
          </a:pPr>
          <a:r>
            <a:rPr lang="en-US" sz="2400" kern="1200" dirty="0"/>
            <a:t>(d) Voter-consumers are generally well informed, but market decision makers are not.</a:t>
          </a:r>
        </a:p>
        <a:p>
          <a:pPr marL="301752" lvl="0" indent="0" algn="l" defTabSz="1066800">
            <a:lnSpc>
              <a:spcPct val="90000"/>
            </a:lnSpc>
            <a:spcBef>
              <a:spcPct val="0"/>
            </a:spcBef>
            <a:spcAft>
              <a:spcPct val="35000"/>
            </a:spcAft>
            <a:buNone/>
          </a:pPr>
          <a:r>
            <a:rPr lang="en-US" sz="2400" kern="1200" dirty="0"/>
            <a:t>(e) Money influences market outcomes, but not political outcomes.</a:t>
          </a:r>
        </a:p>
      </dsp:txBody>
      <dsp:txXfrm>
        <a:off x="0" y="0"/>
        <a:ext cx="9324303" cy="402574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53CBF5-EE2E-AB43-BECE-5D796FFB0988}">
      <dsp:nvSpPr>
        <dsp:cNvPr id="0" name=""/>
        <dsp:cNvSpPr/>
      </dsp:nvSpPr>
      <dsp:spPr>
        <a:xfrm>
          <a:off x="0" y="216606"/>
          <a:ext cx="9298546" cy="99769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Politicians have a strong incentive to favor the views of special interests even if the action is inefficient.</a:t>
          </a:r>
        </a:p>
      </dsp:txBody>
      <dsp:txXfrm>
        <a:off x="48704" y="265310"/>
        <a:ext cx="9201138" cy="900290"/>
      </dsp:txXfrm>
    </dsp:sp>
    <dsp:sp modelId="{E76FC743-2335-144B-99E8-02D52711BC1B}">
      <dsp:nvSpPr>
        <dsp:cNvPr id="0" name=""/>
        <dsp:cNvSpPr/>
      </dsp:nvSpPr>
      <dsp:spPr>
        <a:xfrm>
          <a:off x="0" y="1289185"/>
          <a:ext cx="9298546" cy="98744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Logrolling and pork-barrel legislation strengthen the special interest effect.</a:t>
          </a:r>
        </a:p>
      </dsp:txBody>
      <dsp:txXfrm>
        <a:off x="48203" y="1337388"/>
        <a:ext cx="9202140" cy="891038"/>
      </dsp:txXfrm>
    </dsp:sp>
    <dsp:sp modelId="{D5C13745-4B73-5D4A-A00B-4F85C8B84503}">
      <dsp:nvSpPr>
        <dsp:cNvPr id="0" name=""/>
        <dsp:cNvSpPr/>
      </dsp:nvSpPr>
      <dsp:spPr>
        <a:xfrm>
          <a:off x="0" y="2351510"/>
          <a:ext cx="9298546" cy="145445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Politicians will tend to favor established businesses with a stronger record of political contributions and better knowledge of lobbying techniques than newer innovative upstart firms. For example:</a:t>
          </a:r>
        </a:p>
      </dsp:txBody>
      <dsp:txXfrm>
        <a:off x="71001" y="2422511"/>
        <a:ext cx="9156544" cy="1312454"/>
      </dsp:txXfrm>
    </dsp:sp>
    <dsp:sp modelId="{2A3C0151-5C72-164E-86CE-9F51B8FD8DDF}">
      <dsp:nvSpPr>
        <dsp:cNvPr id="0" name=""/>
        <dsp:cNvSpPr/>
      </dsp:nvSpPr>
      <dsp:spPr>
        <a:xfrm>
          <a:off x="0" y="3805966"/>
          <a:ext cx="9298546" cy="686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5229"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Uber vs. taxi industry</a:t>
          </a:r>
        </a:p>
        <a:p>
          <a:pPr marL="228600" lvl="1" indent="-228600" algn="l" defTabSz="889000">
            <a:lnSpc>
              <a:spcPct val="90000"/>
            </a:lnSpc>
            <a:spcBef>
              <a:spcPct val="0"/>
            </a:spcBef>
            <a:spcAft>
              <a:spcPct val="20000"/>
            </a:spcAft>
            <a:buChar char="•"/>
          </a:pPr>
          <a:r>
            <a:rPr lang="en-US" sz="2000" kern="1200" dirty="0"/>
            <a:t>Tesla vs. auto dealers</a:t>
          </a:r>
        </a:p>
      </dsp:txBody>
      <dsp:txXfrm>
        <a:off x="0" y="3805966"/>
        <a:ext cx="9298546" cy="68620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67BA54-1E13-F54C-910B-EB9716212CA0}">
      <dsp:nvSpPr>
        <dsp:cNvPr id="0" name=""/>
        <dsp:cNvSpPr/>
      </dsp:nvSpPr>
      <dsp:spPr>
        <a:xfrm>
          <a:off x="0" y="4984"/>
          <a:ext cx="8128000" cy="12331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The sugar program provides an example of the special interest effect.</a:t>
          </a:r>
        </a:p>
      </dsp:txBody>
      <dsp:txXfrm>
        <a:off x="60199" y="65183"/>
        <a:ext cx="8007602" cy="1112781"/>
      </dsp:txXfrm>
    </dsp:sp>
    <dsp:sp modelId="{C03E94DB-96EF-AE4C-889D-4C6CF326EE18}">
      <dsp:nvSpPr>
        <dsp:cNvPr id="0" name=""/>
        <dsp:cNvSpPr/>
      </dsp:nvSpPr>
      <dsp:spPr>
        <a:xfrm>
          <a:off x="0" y="1238164"/>
          <a:ext cx="8128000" cy="3336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t>Price supports and import quotas cause the price of sugar in the U.S to be 50 to 100 percent above the world level.</a:t>
          </a:r>
        </a:p>
        <a:p>
          <a:pPr marL="228600" lvl="1" indent="-228600" algn="l" defTabSz="1066800">
            <a:lnSpc>
              <a:spcPct val="90000"/>
            </a:lnSpc>
            <a:spcBef>
              <a:spcPct val="0"/>
            </a:spcBef>
            <a:spcAft>
              <a:spcPct val="20000"/>
            </a:spcAft>
            <a:buChar char="•"/>
          </a:pPr>
          <a:r>
            <a:rPr lang="en-US" sz="2400" kern="1200" dirty="0"/>
            <a:t>Approximately 20,000 sugar growers derive huge personal gains (average = $85,000 per grower) while imposing a small personal cost ($25 per household) on sugar consumers.</a:t>
          </a:r>
        </a:p>
        <a:p>
          <a:pPr marL="228600" lvl="1" indent="-228600" algn="l" defTabSz="1066800">
            <a:lnSpc>
              <a:spcPct val="90000"/>
            </a:lnSpc>
            <a:spcBef>
              <a:spcPct val="0"/>
            </a:spcBef>
            <a:spcAft>
              <a:spcPct val="20000"/>
            </a:spcAft>
            <a:buChar char="•"/>
          </a:pPr>
          <a:r>
            <a:rPr lang="en-US" sz="2400" kern="1200" dirty="0"/>
            <a:t>The sugar lobby contributed more than $16 million to politicians during the most recent election cycle.</a:t>
          </a:r>
        </a:p>
        <a:p>
          <a:pPr marL="228600" lvl="1" indent="-228600" algn="l" defTabSz="1066800">
            <a:lnSpc>
              <a:spcPct val="90000"/>
            </a:lnSpc>
            <a:spcBef>
              <a:spcPct val="0"/>
            </a:spcBef>
            <a:spcAft>
              <a:spcPct val="20000"/>
            </a:spcAft>
            <a:buChar char="•"/>
          </a:pPr>
          <a:r>
            <a:rPr lang="en-US" sz="2400" kern="1200" dirty="0"/>
            <a:t>The program continues even though it is counterproductive.</a:t>
          </a:r>
        </a:p>
      </dsp:txBody>
      <dsp:txXfrm>
        <a:off x="0" y="1238164"/>
        <a:ext cx="8128000" cy="333684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C34E9D-7C38-B542-ADCE-2D6CE23A828A}">
      <dsp:nvSpPr>
        <dsp:cNvPr id="0" name=""/>
        <dsp:cNvSpPr/>
      </dsp:nvSpPr>
      <dsp:spPr>
        <a:xfrm>
          <a:off x="0" y="72888"/>
          <a:ext cx="8128000" cy="21411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b="1" i="1" kern="1200" dirty="0"/>
            <a:t>Shortsightedness Effect:</a:t>
          </a:r>
          <a:br>
            <a:rPr lang="en-US" sz="3000" kern="1200" dirty="0"/>
          </a:br>
          <a:r>
            <a:rPr lang="en-US" sz="3000" kern="1200" dirty="0"/>
            <a:t>Issues that yield clearly defined current benefits at the expense of future costs that are difficult to identify.</a:t>
          </a:r>
        </a:p>
      </dsp:txBody>
      <dsp:txXfrm>
        <a:off x="104520" y="177408"/>
        <a:ext cx="7918960" cy="1932060"/>
      </dsp:txXfrm>
    </dsp:sp>
    <dsp:sp modelId="{223DE5CF-3589-0B48-AAE9-EDCF881BF997}">
      <dsp:nvSpPr>
        <dsp:cNvPr id="0" name=""/>
        <dsp:cNvSpPr/>
      </dsp:nvSpPr>
      <dsp:spPr>
        <a:xfrm>
          <a:off x="0" y="2213989"/>
          <a:ext cx="8128000" cy="2421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kern="1200" dirty="0"/>
            <a:t>The political process is biased toward the adoption of such proposals even when they are inefficient.</a:t>
          </a:r>
        </a:p>
        <a:p>
          <a:pPr marL="228600" lvl="1" indent="-228600" algn="l" defTabSz="1022350">
            <a:lnSpc>
              <a:spcPct val="90000"/>
            </a:lnSpc>
            <a:spcBef>
              <a:spcPct val="0"/>
            </a:spcBef>
            <a:spcAft>
              <a:spcPct val="20000"/>
            </a:spcAft>
            <a:buChar char="•"/>
          </a:pPr>
          <a:r>
            <a:rPr lang="en-US" sz="2300" kern="1200" dirty="0"/>
            <a:t>The shortsightedness effect explains why politicians will find debt financing and unfunded promises attractive—they make it possible for politicians to provide current benefits to voters without levying an equivalent amount of current taxes to pay for them.</a:t>
          </a:r>
        </a:p>
      </dsp:txBody>
      <dsp:txXfrm>
        <a:off x="0" y="2213989"/>
        <a:ext cx="8128000" cy="242190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26EDA8-8B91-D744-A7CF-CC258609CCFF}">
      <dsp:nvSpPr>
        <dsp:cNvPr id="0" name=""/>
        <dsp:cNvSpPr/>
      </dsp:nvSpPr>
      <dsp:spPr>
        <a:xfrm>
          <a:off x="0" y="111863"/>
          <a:ext cx="9620518" cy="19269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1" i="1" kern="1200" dirty="0"/>
            <a:t>Rent Seeking:</a:t>
          </a:r>
          <a:br>
            <a:rPr lang="en-US" sz="2700" kern="1200" dirty="0"/>
          </a:br>
          <a:r>
            <a:rPr lang="en-US" sz="2700" kern="1200" dirty="0"/>
            <a:t>Actions by individuals and interest groups designed to restructure public policy in a manner that will either directly or indirectly redistribute more income to themselves.</a:t>
          </a:r>
        </a:p>
      </dsp:txBody>
      <dsp:txXfrm>
        <a:off x="94068" y="205931"/>
        <a:ext cx="9432382" cy="1738854"/>
      </dsp:txXfrm>
    </dsp:sp>
    <dsp:sp modelId="{247D35BD-D0AA-274C-A1F5-6F0C2980840C}">
      <dsp:nvSpPr>
        <dsp:cNvPr id="0" name=""/>
        <dsp:cNvSpPr/>
      </dsp:nvSpPr>
      <dsp:spPr>
        <a:xfrm>
          <a:off x="0" y="2038853"/>
          <a:ext cx="9620518" cy="2570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5451"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dirty="0"/>
            <a:t>Widespread use of the taxing, spending, and regulatory powers of government that favor some at the expense of others will encourage rent seeking.</a:t>
          </a:r>
        </a:p>
        <a:p>
          <a:pPr marL="228600" lvl="1" indent="-228600" algn="l" defTabSz="933450">
            <a:lnSpc>
              <a:spcPct val="90000"/>
            </a:lnSpc>
            <a:spcBef>
              <a:spcPct val="0"/>
            </a:spcBef>
            <a:spcAft>
              <a:spcPct val="20000"/>
            </a:spcAft>
            <a:buChar char="•"/>
          </a:pPr>
          <a:r>
            <a:rPr lang="en-US" sz="2100" kern="1200" dirty="0"/>
            <a:t>When the government is heavily involved in the granting of contracts, subsidies, tax credits, low-interest loans, regulatory favors, and other forms of government intervention, then business firms, labor organizations, and other well-organized interests will compete for the government favors.</a:t>
          </a:r>
        </a:p>
        <a:p>
          <a:pPr marL="228600" lvl="1" indent="-228600" algn="l" defTabSz="933450">
            <a:lnSpc>
              <a:spcPct val="90000"/>
            </a:lnSpc>
            <a:spcBef>
              <a:spcPct val="0"/>
            </a:spcBef>
            <a:spcAft>
              <a:spcPct val="20000"/>
            </a:spcAft>
            <a:buChar char="•"/>
          </a:pPr>
          <a:r>
            <a:rPr lang="en-US" sz="2100" kern="1200" dirty="0"/>
            <a:t>Rent seeking diverts resources away from productive activities. The output of economies with substantial amounts of rent seeking will fall below their potential.</a:t>
          </a:r>
        </a:p>
      </dsp:txBody>
      <dsp:txXfrm>
        <a:off x="0" y="2038853"/>
        <a:ext cx="9620518" cy="257093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39E155-B2B6-3140-8858-BC3664026A7A}">
      <dsp:nvSpPr>
        <dsp:cNvPr id="0" name=""/>
        <dsp:cNvSpPr/>
      </dsp:nvSpPr>
      <dsp:spPr>
        <a:xfrm>
          <a:off x="0" y="60986"/>
          <a:ext cx="8128000" cy="1272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The structure of incentives and the efficiency of government operated firms and agencies</a:t>
          </a:r>
        </a:p>
      </dsp:txBody>
      <dsp:txXfrm>
        <a:off x="62141" y="123127"/>
        <a:ext cx="8003718" cy="1148678"/>
      </dsp:txXfrm>
    </dsp:sp>
    <dsp:sp modelId="{3FD066E7-320B-DC4D-B4F3-3C36ABACA467}">
      <dsp:nvSpPr>
        <dsp:cNvPr id="0" name=""/>
        <dsp:cNvSpPr/>
      </dsp:nvSpPr>
      <dsp:spPr>
        <a:xfrm>
          <a:off x="0" y="1333946"/>
          <a:ext cx="8128000" cy="3378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US" sz="2500" kern="1200" dirty="0"/>
            <a:t>In the public sector, the absence of the profit motive reduces the incentive of producers to keep costs low. Neither is there a bankruptcy process capable of weeding out inefficient producers.</a:t>
          </a:r>
        </a:p>
        <a:p>
          <a:pPr marL="228600" lvl="1" indent="-228600" algn="l" defTabSz="1111250">
            <a:lnSpc>
              <a:spcPct val="90000"/>
            </a:lnSpc>
            <a:spcBef>
              <a:spcPct val="0"/>
            </a:spcBef>
            <a:spcAft>
              <a:spcPct val="20000"/>
            </a:spcAft>
            <a:buChar char="•"/>
          </a:pPr>
          <a:r>
            <a:rPr lang="en-US" sz="2500" kern="1200" dirty="0"/>
            <a:t>Public-sector managers are seldom in a position to gain personally from measures that reduce costs.</a:t>
          </a:r>
        </a:p>
        <a:p>
          <a:pPr marL="228600" lvl="1" indent="-228600" algn="l" defTabSz="1111250">
            <a:lnSpc>
              <a:spcPct val="90000"/>
            </a:lnSpc>
            <a:spcBef>
              <a:spcPct val="0"/>
            </a:spcBef>
            <a:spcAft>
              <a:spcPct val="20000"/>
            </a:spcAft>
            <a:buChar char="•"/>
          </a:pPr>
          <a:r>
            <a:rPr lang="en-US" sz="2500" kern="1200" dirty="0"/>
            <a:t>Because public officials and bureau managers spend other people’s money, they have less incentive to be cost-conscious.</a:t>
          </a:r>
        </a:p>
      </dsp:txBody>
      <dsp:txXfrm>
        <a:off x="0" y="1333946"/>
        <a:ext cx="8128000" cy="337824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2087"/>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2087"/>
          <a:ext cx="8120062" cy="1273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1. What is the shortsightedness effect? How does the shortsightedness effect influence the efficiency of public sector action?</a:t>
          </a:r>
        </a:p>
      </dsp:txBody>
      <dsp:txXfrm>
        <a:off x="0" y="2087"/>
        <a:ext cx="8120062" cy="1273251"/>
      </dsp:txXfrm>
    </dsp:sp>
    <dsp:sp modelId="{EC7152CA-D4CA-5C4C-8B1B-57DD69639D31}">
      <dsp:nvSpPr>
        <dsp:cNvPr id="0" name=""/>
        <dsp:cNvSpPr/>
      </dsp:nvSpPr>
      <dsp:spPr>
        <a:xfrm>
          <a:off x="0" y="1275339"/>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D1FA58-F26D-3D43-88B2-D11BF9BE302F}">
      <dsp:nvSpPr>
        <dsp:cNvPr id="0" name=""/>
        <dsp:cNvSpPr/>
      </dsp:nvSpPr>
      <dsp:spPr>
        <a:xfrm>
          <a:off x="0" y="1275339"/>
          <a:ext cx="8120062" cy="990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296"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2. What is rent seeking? What types of government activities encourage rent seeking?</a:t>
          </a:r>
        </a:p>
        <a:p>
          <a:pPr marL="0" lvl="0" indent="0" algn="l" defTabSz="1066800">
            <a:lnSpc>
              <a:spcPct val="90000"/>
            </a:lnSpc>
            <a:spcBef>
              <a:spcPct val="0"/>
            </a:spcBef>
            <a:spcAft>
              <a:spcPct val="35000"/>
            </a:spcAft>
            <a:buNone/>
          </a:pPr>
          <a:endParaRPr lang="en-US" sz="2200" kern="1200" dirty="0"/>
        </a:p>
      </dsp:txBody>
      <dsp:txXfrm>
        <a:off x="0" y="1275339"/>
        <a:ext cx="8120062" cy="990840"/>
      </dsp:txXfrm>
    </dsp:sp>
    <dsp:sp modelId="{41FE32EB-350D-564B-92EF-67FF6801251B}">
      <dsp:nvSpPr>
        <dsp:cNvPr id="0" name=""/>
        <dsp:cNvSpPr/>
      </dsp:nvSpPr>
      <dsp:spPr>
        <a:xfrm>
          <a:off x="0" y="2266180"/>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E3995E-F2F7-E049-8FF9-3618794CE5E7}">
      <dsp:nvSpPr>
        <dsp:cNvPr id="0" name=""/>
        <dsp:cNvSpPr/>
      </dsp:nvSpPr>
      <dsp:spPr>
        <a:xfrm>
          <a:off x="0" y="2266180"/>
          <a:ext cx="8120062" cy="1260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3. Will efficient projects necessarily be favored by a majority of voters? Why or why not?</a:t>
          </a:r>
        </a:p>
      </dsp:txBody>
      <dsp:txXfrm>
        <a:off x="0" y="2266180"/>
        <a:ext cx="8120062" cy="126024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0F1667-1C77-4A4D-984D-99A31DC9B536}">
      <dsp:nvSpPr>
        <dsp:cNvPr id="0" name=""/>
        <dsp:cNvSpPr/>
      </dsp:nvSpPr>
      <dsp:spPr>
        <a:xfrm>
          <a:off x="0" y="50257"/>
          <a:ext cx="8128000" cy="3510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Under crony capitalism, rather than providing equal treatment of individuals and businesses under the law, government uses spending, subsidies, and regulations to favor those most willing to provide political decision-makers with campaign contributions and other forms of political support. </a:t>
          </a:r>
        </a:p>
      </dsp:txBody>
      <dsp:txXfrm>
        <a:off x="171344" y="221601"/>
        <a:ext cx="7785312" cy="3167312"/>
      </dsp:txXfrm>
    </dsp:sp>
    <dsp:sp modelId="{3F8BE059-0362-B243-BB8C-163DE60AF533}">
      <dsp:nvSpPr>
        <dsp:cNvPr id="0" name=""/>
        <dsp:cNvSpPr/>
      </dsp:nvSpPr>
      <dsp:spPr>
        <a:xfrm>
          <a:off x="0" y="3646657"/>
          <a:ext cx="8128000" cy="10282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Economic inefficiency is the result.</a:t>
          </a:r>
        </a:p>
      </dsp:txBody>
      <dsp:txXfrm>
        <a:off x="50195" y="3696852"/>
        <a:ext cx="8027610" cy="927864"/>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B13763-5173-DB46-807E-4399D0F4EB20}">
      <dsp:nvSpPr>
        <dsp:cNvPr id="0" name=""/>
        <dsp:cNvSpPr/>
      </dsp:nvSpPr>
      <dsp:spPr>
        <a:xfrm>
          <a:off x="0" y="192416"/>
          <a:ext cx="8128000" cy="15947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kern="1200" dirty="0"/>
            <a:t>Crony Capitalism</a:t>
          </a:r>
          <a:r>
            <a:rPr lang="en-US" sz="2900" kern="1200" dirty="0"/>
            <a:t> is often driven by the </a:t>
          </a:r>
          <a:r>
            <a:rPr lang="en-US" sz="2900" b="1" i="1" kern="1200" dirty="0"/>
            <a:t>bootlegger–Baptist</a:t>
          </a:r>
          <a:r>
            <a:rPr lang="en-US" sz="2900" kern="1200" dirty="0"/>
            <a:t> strategy: greedy action packaged as moral behavior.</a:t>
          </a:r>
        </a:p>
      </dsp:txBody>
      <dsp:txXfrm>
        <a:off x="77847" y="270263"/>
        <a:ext cx="7972306" cy="1439016"/>
      </dsp:txXfrm>
    </dsp:sp>
    <dsp:sp modelId="{C7E08622-6FC4-FD4B-B954-EE7C1726D2F0}">
      <dsp:nvSpPr>
        <dsp:cNvPr id="0" name=""/>
        <dsp:cNvSpPr/>
      </dsp:nvSpPr>
      <dsp:spPr>
        <a:xfrm>
          <a:off x="0" y="1787126"/>
          <a:ext cx="8128000" cy="3121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6830" rIns="206248" bIns="36830" numCol="1" spcCol="1270" anchor="t" anchorCtr="0">
          <a:noAutofit/>
        </a:bodyPr>
        <a:lstStyle/>
        <a:p>
          <a:pPr marL="228600" lvl="1" indent="-228600" algn="l" defTabSz="1022350">
            <a:lnSpc>
              <a:spcPct val="90000"/>
            </a:lnSpc>
            <a:spcBef>
              <a:spcPct val="0"/>
            </a:spcBef>
            <a:spcAft>
              <a:spcPct val="20000"/>
            </a:spcAft>
            <a:buChar char="•"/>
          </a:pPr>
          <a:r>
            <a:rPr lang="en-US" sz="2300" kern="1200" dirty="0"/>
            <a:t>Opportunistic rent-seekers (the </a:t>
          </a:r>
          <a:r>
            <a:rPr lang="en-US" sz="2300" b="1" i="1" kern="1200" dirty="0"/>
            <a:t>bootleggers</a:t>
          </a:r>
          <a:r>
            <a:rPr lang="en-US" sz="2300" kern="1200" dirty="0"/>
            <a:t>) often frame their programs in a manner designed to attract support from naïve idealists (the </a:t>
          </a:r>
          <a:r>
            <a:rPr lang="en-US" sz="2300" b="1" i="1" kern="1200" dirty="0"/>
            <a:t>Baptists</a:t>
          </a:r>
          <a:r>
            <a:rPr lang="en-US" sz="2300" kern="1200" dirty="0"/>
            <a:t>).</a:t>
          </a:r>
        </a:p>
        <a:p>
          <a:pPr marL="228600" lvl="1" indent="-228600" algn="l" defTabSz="1022350">
            <a:lnSpc>
              <a:spcPct val="90000"/>
            </a:lnSpc>
            <a:spcBef>
              <a:spcPct val="0"/>
            </a:spcBef>
            <a:spcAft>
              <a:spcPct val="20000"/>
            </a:spcAft>
            <a:buChar char="•"/>
          </a:pPr>
          <a:r>
            <a:rPr lang="en-US" sz="2300" kern="1200" dirty="0"/>
            <a:t>They argue their programs will enhance child safety, promote energy independence, save family farms, or some other widely supported goal.</a:t>
          </a:r>
        </a:p>
        <a:p>
          <a:pPr marL="228600" lvl="1" indent="-228600" algn="l" defTabSz="1022350">
            <a:lnSpc>
              <a:spcPct val="90000"/>
            </a:lnSpc>
            <a:spcBef>
              <a:spcPct val="0"/>
            </a:spcBef>
            <a:spcAft>
              <a:spcPct val="20000"/>
            </a:spcAft>
            <a:buChar char="•"/>
          </a:pPr>
          <a:r>
            <a:rPr lang="en-US" sz="2300" kern="1200" dirty="0"/>
            <a:t>But when one looks below the surface, one discovers that these programs are about government favoritism providing handsome profits to the well organized special interest groups.</a:t>
          </a:r>
        </a:p>
      </dsp:txBody>
      <dsp:txXfrm>
        <a:off x="0" y="1787126"/>
        <a:ext cx="8128000" cy="3121559"/>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6B5186-8F0A-4E49-BBD0-7850FC0A9E8E}">
      <dsp:nvSpPr>
        <dsp:cNvPr id="0" name=""/>
        <dsp:cNvSpPr/>
      </dsp:nvSpPr>
      <dsp:spPr>
        <a:xfrm>
          <a:off x="0" y="306041"/>
          <a:ext cx="8128000" cy="5677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dirty="0"/>
            <a:t>Bootlegger–Baptist examples include:</a:t>
          </a:r>
        </a:p>
      </dsp:txBody>
      <dsp:txXfrm>
        <a:off x="27716" y="333757"/>
        <a:ext cx="8072568" cy="512329"/>
      </dsp:txXfrm>
    </dsp:sp>
    <dsp:sp modelId="{45F1D36A-2A12-2141-9A1D-355225025681}">
      <dsp:nvSpPr>
        <dsp:cNvPr id="0" name=""/>
        <dsp:cNvSpPr/>
      </dsp:nvSpPr>
      <dsp:spPr>
        <a:xfrm>
          <a:off x="0" y="945803"/>
          <a:ext cx="8128000" cy="9931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dirty="0"/>
            <a:t>Mattel</a:t>
          </a:r>
          <a:r>
            <a:rPr lang="en-US" sz="2300" kern="1200" dirty="0"/>
            <a:t> incorporating costly testing procedures into the Consumer Product Safety Improvement Act of 2008. </a:t>
          </a:r>
        </a:p>
      </dsp:txBody>
      <dsp:txXfrm>
        <a:off x="48481" y="994284"/>
        <a:ext cx="8031038" cy="896166"/>
      </dsp:txXfrm>
    </dsp:sp>
    <dsp:sp modelId="{367E462A-CE3E-2C45-B60E-8AD36845378E}">
      <dsp:nvSpPr>
        <dsp:cNvPr id="0" name=""/>
        <dsp:cNvSpPr/>
      </dsp:nvSpPr>
      <dsp:spPr>
        <a:xfrm>
          <a:off x="0" y="1938932"/>
          <a:ext cx="8128000" cy="621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The action increased the costs of rivals and drove used toy sellers like Goodwill out of the market.</a:t>
          </a:r>
        </a:p>
      </dsp:txBody>
      <dsp:txXfrm>
        <a:off x="0" y="1938932"/>
        <a:ext cx="8128000" cy="621000"/>
      </dsp:txXfrm>
    </dsp:sp>
    <dsp:sp modelId="{B17EED9F-BE2B-B643-96C9-3AB21CAC5B24}">
      <dsp:nvSpPr>
        <dsp:cNvPr id="0" name=""/>
        <dsp:cNvSpPr/>
      </dsp:nvSpPr>
      <dsp:spPr>
        <a:xfrm>
          <a:off x="0" y="2559932"/>
          <a:ext cx="8128000" cy="9931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dirty="0"/>
            <a:t>General Electric</a:t>
          </a:r>
          <a:r>
            <a:rPr lang="en-US" sz="2300" kern="1200" dirty="0"/>
            <a:t> partners with environmentalists to advocate subsidies and tax breaks for alternative energy sources.</a:t>
          </a:r>
        </a:p>
      </dsp:txBody>
      <dsp:txXfrm>
        <a:off x="48481" y="2608413"/>
        <a:ext cx="8031038" cy="896166"/>
      </dsp:txXfrm>
    </dsp:sp>
    <dsp:sp modelId="{E2A5939C-0E8B-684C-969B-ECD45EB9E782}">
      <dsp:nvSpPr>
        <dsp:cNvPr id="0" name=""/>
        <dsp:cNvSpPr/>
      </dsp:nvSpPr>
      <dsp:spPr>
        <a:xfrm>
          <a:off x="0" y="3553061"/>
          <a:ext cx="8128000" cy="124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This government favoritism increased demand for GE turbine engines, solar panels, and wind farms.</a:t>
          </a:r>
        </a:p>
        <a:p>
          <a:pPr marL="228600" lvl="1" indent="-228600" algn="l" defTabSz="889000">
            <a:lnSpc>
              <a:spcPct val="90000"/>
            </a:lnSpc>
            <a:spcBef>
              <a:spcPct val="0"/>
            </a:spcBef>
            <a:spcAft>
              <a:spcPct val="20000"/>
            </a:spcAft>
            <a:buChar char="•"/>
          </a:pPr>
          <a:r>
            <a:rPr lang="en-US" sz="2000" kern="1200" dirty="0"/>
            <a:t>Result: GE earned $15 billion in 2010 and paid zero corporate income taxes.</a:t>
          </a:r>
        </a:p>
      </dsp:txBody>
      <dsp:txXfrm>
        <a:off x="0" y="3553061"/>
        <a:ext cx="8128000" cy="124200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763391-7B9E-694F-91A9-8F9C5F74BB34}">
      <dsp:nvSpPr>
        <dsp:cNvPr id="0" name=""/>
        <dsp:cNvSpPr/>
      </dsp:nvSpPr>
      <dsp:spPr>
        <a:xfrm>
          <a:off x="0" y="105188"/>
          <a:ext cx="8128000" cy="743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Two key points about government:</a:t>
          </a:r>
        </a:p>
      </dsp:txBody>
      <dsp:txXfrm>
        <a:off x="36296" y="141484"/>
        <a:ext cx="8055408" cy="670943"/>
      </dsp:txXfrm>
    </dsp:sp>
    <dsp:sp modelId="{059EAA8A-3C85-6541-816F-5CF3CF3EE0DF}">
      <dsp:nvSpPr>
        <dsp:cNvPr id="0" name=""/>
        <dsp:cNvSpPr/>
      </dsp:nvSpPr>
      <dsp:spPr>
        <a:xfrm>
          <a:off x="0" y="938003"/>
          <a:ext cx="8128000" cy="743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Protective function of government:</a:t>
          </a:r>
        </a:p>
      </dsp:txBody>
      <dsp:txXfrm>
        <a:off x="36296" y="974299"/>
        <a:ext cx="8055408" cy="670943"/>
      </dsp:txXfrm>
    </dsp:sp>
    <dsp:sp modelId="{90790A24-1990-0845-ACE9-483E067CCC67}">
      <dsp:nvSpPr>
        <dsp:cNvPr id="0" name=""/>
        <dsp:cNvSpPr/>
      </dsp:nvSpPr>
      <dsp:spPr>
        <a:xfrm>
          <a:off x="0" y="1681538"/>
          <a:ext cx="8128000" cy="1764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t>When government protects private property, enforces contracts evenhandedly, maintains monetary stability, and refrains from regulations that restrict entry into markets, it provides the foundation for the smooth operation of markets.</a:t>
          </a:r>
        </a:p>
      </dsp:txBody>
      <dsp:txXfrm>
        <a:off x="0" y="1681538"/>
        <a:ext cx="8128000" cy="1764675"/>
      </dsp:txXfrm>
    </dsp:sp>
    <dsp:sp modelId="{66F96F61-983F-5441-89FF-850DFE3A8BBB}">
      <dsp:nvSpPr>
        <dsp:cNvPr id="0" name=""/>
        <dsp:cNvSpPr/>
      </dsp:nvSpPr>
      <dsp:spPr>
        <a:xfrm>
          <a:off x="0" y="3446213"/>
          <a:ext cx="8128000" cy="743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Government failure: </a:t>
          </a:r>
        </a:p>
      </dsp:txBody>
      <dsp:txXfrm>
        <a:off x="36296" y="3482509"/>
        <a:ext cx="8055408" cy="670943"/>
      </dsp:txXfrm>
    </dsp:sp>
    <dsp:sp modelId="{BA98D40B-CD5E-2542-A746-DC7F84F854E5}">
      <dsp:nvSpPr>
        <dsp:cNvPr id="0" name=""/>
        <dsp:cNvSpPr/>
      </dsp:nvSpPr>
      <dsp:spPr>
        <a:xfrm>
          <a:off x="0" y="4189748"/>
          <a:ext cx="8128000" cy="51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t>Both political and market organization have shortcomings. </a:t>
          </a:r>
        </a:p>
      </dsp:txBody>
      <dsp:txXfrm>
        <a:off x="0" y="4189748"/>
        <a:ext cx="8128000" cy="51336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F931BF-3B58-FC46-8CB4-E4630C2E74A4}">
      <dsp:nvSpPr>
        <dsp:cNvPr id="0" name=""/>
        <dsp:cNvSpPr/>
      </dsp:nvSpPr>
      <dsp:spPr>
        <a:xfrm>
          <a:off x="0" y="292696"/>
          <a:ext cx="8128000" cy="19796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Public choice analysis shows that there is sometimes a conflict between winning elections and following sound policies.</a:t>
          </a:r>
        </a:p>
      </dsp:txBody>
      <dsp:txXfrm>
        <a:off x="96638" y="389334"/>
        <a:ext cx="7934724" cy="1786364"/>
      </dsp:txXfrm>
    </dsp:sp>
    <dsp:sp modelId="{2AFBDAF2-90D4-5D4E-A5BB-A78335A73A8C}">
      <dsp:nvSpPr>
        <dsp:cNvPr id="0" name=""/>
        <dsp:cNvSpPr/>
      </dsp:nvSpPr>
      <dsp:spPr>
        <a:xfrm>
          <a:off x="0" y="2272336"/>
          <a:ext cx="8128000" cy="2049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t>For some types of activities, there is reason to believe that the political action that will help one get elected will, at the same time, encourage counter-productive activities that reduce income levels.</a:t>
          </a:r>
        </a:p>
      </dsp:txBody>
      <dsp:txXfrm>
        <a:off x="0" y="2272336"/>
        <a:ext cx="8128000" cy="204930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EA57D3-A9B7-5540-91E4-FE20FCC92AE0}">
      <dsp:nvSpPr>
        <dsp:cNvPr id="0" name=""/>
        <dsp:cNvSpPr/>
      </dsp:nvSpPr>
      <dsp:spPr>
        <a:xfrm>
          <a:off x="0" y="21264"/>
          <a:ext cx="8128000" cy="8353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Understanding the strengths and weaknesses of both sectors is important if we are going to improve our current economic institutions.</a:t>
          </a:r>
        </a:p>
      </dsp:txBody>
      <dsp:txXfrm>
        <a:off x="40780" y="62044"/>
        <a:ext cx="8046440" cy="753819"/>
      </dsp:txXfrm>
    </dsp:sp>
    <dsp:sp modelId="{45B512BF-07B3-EA48-8735-566AA53858F3}">
      <dsp:nvSpPr>
        <dsp:cNvPr id="0" name=""/>
        <dsp:cNvSpPr/>
      </dsp:nvSpPr>
      <dsp:spPr>
        <a:xfrm>
          <a:off x="0" y="917124"/>
          <a:ext cx="8128000" cy="52604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The following factors often result in </a:t>
          </a:r>
          <a:r>
            <a:rPr lang="en-US" sz="2000" b="1" i="1" kern="1200" dirty="0"/>
            <a:t>market failure</a:t>
          </a:r>
          <a:r>
            <a:rPr lang="en-US" sz="2000" kern="1200" dirty="0"/>
            <a:t>:</a:t>
          </a:r>
        </a:p>
      </dsp:txBody>
      <dsp:txXfrm>
        <a:off x="25679" y="942803"/>
        <a:ext cx="8076642" cy="474689"/>
      </dsp:txXfrm>
    </dsp:sp>
    <dsp:sp modelId="{F1890E29-EFB4-6B49-AC65-E0C37D73355C}">
      <dsp:nvSpPr>
        <dsp:cNvPr id="0" name=""/>
        <dsp:cNvSpPr/>
      </dsp:nvSpPr>
      <dsp:spPr>
        <a:xfrm>
          <a:off x="0" y="1443171"/>
          <a:ext cx="8128000" cy="13693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Lack of competition</a:t>
          </a:r>
        </a:p>
        <a:p>
          <a:pPr marL="228600" lvl="1" indent="-228600" algn="l" defTabSz="889000">
            <a:lnSpc>
              <a:spcPct val="90000"/>
            </a:lnSpc>
            <a:spcBef>
              <a:spcPct val="0"/>
            </a:spcBef>
            <a:spcAft>
              <a:spcPct val="20000"/>
            </a:spcAft>
            <a:buChar char="•"/>
          </a:pPr>
          <a:r>
            <a:rPr lang="en-US" sz="2000" kern="1200" dirty="0"/>
            <a:t>Externalities</a:t>
          </a:r>
        </a:p>
        <a:p>
          <a:pPr marL="228600" lvl="1" indent="-228600" algn="l" defTabSz="889000">
            <a:lnSpc>
              <a:spcPct val="90000"/>
            </a:lnSpc>
            <a:spcBef>
              <a:spcPct val="0"/>
            </a:spcBef>
            <a:spcAft>
              <a:spcPct val="20000"/>
            </a:spcAft>
            <a:buChar char="•"/>
          </a:pPr>
          <a:r>
            <a:rPr lang="en-US" sz="2000" kern="1200" dirty="0"/>
            <a:t>Public goods</a:t>
          </a:r>
        </a:p>
        <a:p>
          <a:pPr marL="228600" lvl="1" indent="-228600" algn="l" defTabSz="889000">
            <a:lnSpc>
              <a:spcPct val="90000"/>
            </a:lnSpc>
            <a:spcBef>
              <a:spcPct val="0"/>
            </a:spcBef>
            <a:spcAft>
              <a:spcPct val="20000"/>
            </a:spcAft>
            <a:buChar char="•"/>
          </a:pPr>
          <a:r>
            <a:rPr lang="en-US" sz="2000" kern="1200" dirty="0"/>
            <a:t>Poor information</a:t>
          </a:r>
        </a:p>
      </dsp:txBody>
      <dsp:txXfrm>
        <a:off x="0" y="1443171"/>
        <a:ext cx="8128000" cy="1369305"/>
      </dsp:txXfrm>
    </dsp:sp>
    <dsp:sp modelId="{1C6823F8-2197-7A42-ABB7-F23F454B6050}">
      <dsp:nvSpPr>
        <dsp:cNvPr id="0" name=""/>
        <dsp:cNvSpPr/>
      </dsp:nvSpPr>
      <dsp:spPr>
        <a:xfrm>
          <a:off x="0" y="2812476"/>
          <a:ext cx="8128000" cy="480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The following factors often result in </a:t>
          </a:r>
          <a:r>
            <a:rPr lang="en-US" sz="2000" b="1" i="1" kern="1200" dirty="0"/>
            <a:t>government failure</a:t>
          </a:r>
          <a:r>
            <a:rPr lang="en-US" sz="2000" kern="1200" dirty="0"/>
            <a:t>:</a:t>
          </a:r>
        </a:p>
      </dsp:txBody>
      <dsp:txXfrm>
        <a:off x="23459" y="2835935"/>
        <a:ext cx="8081082" cy="433642"/>
      </dsp:txXfrm>
    </dsp:sp>
    <dsp:sp modelId="{15154586-08C2-B944-B21C-B69804D6C07E}">
      <dsp:nvSpPr>
        <dsp:cNvPr id="0" name=""/>
        <dsp:cNvSpPr/>
      </dsp:nvSpPr>
      <dsp:spPr>
        <a:xfrm>
          <a:off x="0" y="3293036"/>
          <a:ext cx="8128000" cy="13693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The special-interest effect</a:t>
          </a:r>
        </a:p>
        <a:p>
          <a:pPr marL="228600" lvl="1" indent="-228600" algn="l" defTabSz="889000">
            <a:lnSpc>
              <a:spcPct val="90000"/>
            </a:lnSpc>
            <a:spcBef>
              <a:spcPct val="0"/>
            </a:spcBef>
            <a:spcAft>
              <a:spcPct val="20000"/>
            </a:spcAft>
            <a:buChar char="•"/>
          </a:pPr>
          <a:r>
            <a:rPr lang="en-US" sz="2000" kern="1200" dirty="0"/>
            <a:t>The shortsightedness effect</a:t>
          </a:r>
        </a:p>
        <a:p>
          <a:pPr marL="228600" lvl="1" indent="-228600" algn="l" defTabSz="889000">
            <a:lnSpc>
              <a:spcPct val="90000"/>
            </a:lnSpc>
            <a:spcBef>
              <a:spcPct val="0"/>
            </a:spcBef>
            <a:spcAft>
              <a:spcPct val="20000"/>
            </a:spcAft>
            <a:buChar char="•"/>
          </a:pPr>
          <a:r>
            <a:rPr lang="en-US" sz="2000" kern="1200" dirty="0"/>
            <a:t>Rent-seeking</a:t>
          </a:r>
        </a:p>
        <a:p>
          <a:pPr marL="228600" lvl="1" indent="-228600" algn="l" defTabSz="889000">
            <a:lnSpc>
              <a:spcPct val="90000"/>
            </a:lnSpc>
            <a:spcBef>
              <a:spcPct val="0"/>
            </a:spcBef>
            <a:spcAft>
              <a:spcPct val="20000"/>
            </a:spcAft>
            <a:buChar char="•"/>
          </a:pPr>
          <a:r>
            <a:rPr lang="en-US" sz="2000" kern="1200" dirty="0"/>
            <a:t>Weak incentives for operational efficiency</a:t>
          </a:r>
        </a:p>
      </dsp:txBody>
      <dsp:txXfrm>
        <a:off x="0" y="3293036"/>
        <a:ext cx="8128000" cy="1369305"/>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2286"/>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2286"/>
          <a:ext cx="8128000" cy="1875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1. “Political officials will be led as if by an invisible hand to support legislation that provides concentrated benefits to interest groups at the expense of disorganized groups such as taxpayers and consumers.”</a:t>
          </a:r>
          <a:br>
            <a:rPr lang="en-US" sz="2400" kern="1200" dirty="0"/>
          </a:br>
          <a:r>
            <a:rPr lang="en-US" sz="2400" kern="1200" dirty="0"/>
            <a:t>– Is this statement true or false? Why?</a:t>
          </a:r>
        </a:p>
      </dsp:txBody>
      <dsp:txXfrm>
        <a:off x="0" y="2286"/>
        <a:ext cx="8128000" cy="1875234"/>
      </dsp:txXfrm>
    </dsp:sp>
    <dsp:sp modelId="{EC7152CA-D4CA-5C4C-8B1B-57DD69639D31}">
      <dsp:nvSpPr>
        <dsp:cNvPr id="0" name=""/>
        <dsp:cNvSpPr/>
      </dsp:nvSpPr>
      <dsp:spPr>
        <a:xfrm>
          <a:off x="0" y="1877521"/>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D1FA58-F26D-3D43-88B2-D11BF9BE302F}">
      <dsp:nvSpPr>
        <dsp:cNvPr id="0" name=""/>
        <dsp:cNvSpPr/>
      </dsp:nvSpPr>
      <dsp:spPr>
        <a:xfrm>
          <a:off x="0" y="1877521"/>
          <a:ext cx="8120062" cy="2504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296"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2. The US imposes highly restrictive sugar import quotas that result in a domestic price of sugar often two or three times the world price. The quotas benefit sugar growers at the expense of consumers. Given there are far more sugar consumers than growers, why are the quotas not abolished? Do the sugar quotas improve American living standards? Why/why not?</a:t>
          </a:r>
        </a:p>
      </dsp:txBody>
      <dsp:txXfrm>
        <a:off x="0" y="1877521"/>
        <a:ext cx="8120062" cy="2504950"/>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613"/>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613"/>
          <a:ext cx="8120062" cy="12890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3. How does the incentive for members of congress to spend on programs beneficial to their district compare to their incentive to control federal spending?</a:t>
          </a:r>
        </a:p>
      </dsp:txBody>
      <dsp:txXfrm>
        <a:off x="0" y="613"/>
        <a:ext cx="8120062" cy="1289042"/>
      </dsp:txXfrm>
    </dsp:sp>
    <dsp:sp modelId="{EC7152CA-D4CA-5C4C-8B1B-57DD69639D31}">
      <dsp:nvSpPr>
        <dsp:cNvPr id="0" name=""/>
        <dsp:cNvSpPr/>
      </dsp:nvSpPr>
      <dsp:spPr>
        <a:xfrm>
          <a:off x="0" y="1289655"/>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D1FA58-F26D-3D43-88B2-D11BF9BE302F}">
      <dsp:nvSpPr>
        <dsp:cNvPr id="0" name=""/>
        <dsp:cNvSpPr/>
      </dsp:nvSpPr>
      <dsp:spPr>
        <a:xfrm>
          <a:off x="0" y="1289655"/>
          <a:ext cx="8120062" cy="986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296"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4. Carefully define market failure and government failure. How do they relate to idealized economic efficiency?</a:t>
          </a:r>
        </a:p>
      </dsp:txBody>
      <dsp:txXfrm>
        <a:off x="0" y="1289655"/>
        <a:ext cx="8120062" cy="986310"/>
      </dsp:txXfrm>
    </dsp:sp>
    <dsp:sp modelId="{132EF7EB-1EC2-E649-A5EB-19068771E9D1}">
      <dsp:nvSpPr>
        <dsp:cNvPr id="0" name=""/>
        <dsp:cNvSpPr/>
      </dsp:nvSpPr>
      <dsp:spPr>
        <a:xfrm>
          <a:off x="0" y="2275966"/>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068BE6-2105-8346-91C5-D5B0DB02C4BB}">
      <dsp:nvSpPr>
        <dsp:cNvPr id="0" name=""/>
        <dsp:cNvSpPr/>
      </dsp:nvSpPr>
      <dsp:spPr>
        <a:xfrm>
          <a:off x="0" y="2275966"/>
          <a:ext cx="8128000" cy="606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5. Why is deficit spending attractive to politicians?</a:t>
          </a:r>
        </a:p>
      </dsp:txBody>
      <dsp:txXfrm>
        <a:off x="0" y="2275966"/>
        <a:ext cx="8128000" cy="606630"/>
      </dsp:txXfrm>
    </dsp:sp>
    <dsp:sp modelId="{BFDFB801-016B-664F-A682-6AA6634F0B48}">
      <dsp:nvSpPr>
        <dsp:cNvPr id="0" name=""/>
        <dsp:cNvSpPr/>
      </dsp:nvSpPr>
      <dsp:spPr>
        <a:xfrm>
          <a:off x="0" y="2882596"/>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C6E929-AB02-3A44-B79F-D01A85B583C5}">
      <dsp:nvSpPr>
        <dsp:cNvPr id="0" name=""/>
        <dsp:cNvSpPr/>
      </dsp:nvSpPr>
      <dsp:spPr>
        <a:xfrm>
          <a:off x="0" y="2882596"/>
          <a:ext cx="8120062" cy="14599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6. What is rent-seeking? When is it likely to be widespread? How does it influence economic efficiency? Explain.</a:t>
          </a:r>
        </a:p>
      </dsp:txBody>
      <dsp:txXfrm>
        <a:off x="0" y="2882596"/>
        <a:ext cx="8120062" cy="145998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11/17/20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11/17/20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a:p>
        </p:txBody>
      </p:sp>
    </p:spTree>
    <p:extLst>
      <p:ext uri="{BB962C8B-B14F-4D97-AF65-F5344CB8AC3E}">
        <p14:creationId xmlns:p14="http://schemas.microsoft.com/office/powerpoint/2010/main" val="3810263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a:t>
            </a:fld>
            <a:endParaRPr lang="en-US"/>
          </a:p>
        </p:txBody>
      </p:sp>
    </p:spTree>
    <p:extLst>
      <p:ext uri="{BB962C8B-B14F-4D97-AF65-F5344CB8AC3E}">
        <p14:creationId xmlns:p14="http://schemas.microsoft.com/office/powerpoint/2010/main" val="1682946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a:t>
            </a:fld>
            <a:endParaRPr lang="en-US"/>
          </a:p>
        </p:txBody>
      </p:sp>
    </p:spTree>
    <p:extLst>
      <p:ext uri="{BB962C8B-B14F-4D97-AF65-F5344CB8AC3E}">
        <p14:creationId xmlns:p14="http://schemas.microsoft.com/office/powerpoint/2010/main" val="2507521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Given the size and growth of government, understanding how the political process works and how it is likely to affect the economy is vitally important. The remainder of this chapter will address this issue.</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7</a:t>
            </a:fld>
            <a:endParaRPr lang="en-US"/>
          </a:p>
        </p:txBody>
      </p:sp>
    </p:spTree>
    <p:extLst>
      <p:ext uri="{BB962C8B-B14F-4D97-AF65-F5344CB8AC3E}">
        <p14:creationId xmlns:p14="http://schemas.microsoft.com/office/powerpoint/2010/main" val="238292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8</a:t>
            </a:fld>
            <a:endParaRPr lang="en-US"/>
          </a:p>
        </p:txBody>
      </p:sp>
    </p:spTree>
    <p:extLst>
      <p:ext uri="{BB962C8B-B14F-4D97-AF65-F5344CB8AC3E}">
        <p14:creationId xmlns:p14="http://schemas.microsoft.com/office/powerpoint/2010/main" val="1401568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Competition is present in the government sector, just as it is in the market sector. The nature of the competition and criteria for success differ, but intense competition is present in both. In the government sector, politicians compete for elective office. Bureau chiefs and agency heads compete for larger budgets. Government employees compete for promotions and higher pay rates. Perhaps most importantly, business, labor, and other special interest groups compete for program funding, favorable bureaucratic rulings, and other political favors that serve their narrow interests.</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9</a:t>
            </a:fld>
            <a:endParaRPr lang="en-US"/>
          </a:p>
        </p:txBody>
      </p:sp>
    </p:spTree>
    <p:extLst>
      <p:ext uri="{BB962C8B-B14F-4D97-AF65-F5344CB8AC3E}">
        <p14:creationId xmlns:p14="http://schemas.microsoft.com/office/powerpoint/2010/main" val="4218982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In the market sector, goods are allocated to those who are willing to pay the price: there is a one-to-one relationship between a person’s payment and receipt of a good. This is often not the case when decisions are made politically. Sometimes goods are allocated to people even if they have paid little or nothing to cover their cost. In other instances, however, individuals are required to pay dearly for a government program even though they derive few, if any, benefits from it.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Second, private-sector action is based on mutual agreement; public-sector action is based on majority rule. In the market sector, when two parties engage in trade, their actions are voluntary and motivated by the expectation of mutual gain. Corporations like Exxon and Microsoft, no matter how large or powerful, cannot take income from you or force you to buy their products. Mutual gain is the foundation for market exchange. In contrast, political action is based on majority rule, either through direct voting or through legislative procedures involving elected representatives. If a legislative majority decides on a particular policy, the minority must accept the policy and help pay for it, even if they strongly object. Political action, even when it is democratic, creates “losers” as well as “winners.”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Third, when choices are made politically, voters face a “bundle purchase” problem. They must choose among candidates who represent a bundle of positions on issues. On election day, the voter cannot choose the views of one politician on healthcare and agricultural subsidies for example, and simultaneously choose the views of a different politician on social security reform and national defense. This greatly limits the voter’s power to make his or her preferences count on specific issues. The situation in markets is quite different. A buyer can purchase some groceries or clothing from one store, while choosing related items from different suppliers.</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10</a:t>
            </a:fld>
            <a:endParaRPr lang="en-US"/>
          </a:p>
        </p:txBody>
      </p:sp>
    </p:spTree>
    <p:extLst>
      <p:ext uri="{BB962C8B-B14F-4D97-AF65-F5344CB8AC3E}">
        <p14:creationId xmlns:p14="http://schemas.microsoft.com/office/powerpoint/2010/main" val="2576973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Income and influence are distributed differently in the two sectors. People who supply more highly valued resources in the marketplace have larger incomes. The number of these dollar “votes” earned by a person in the marketplace will reflect his or her abilities, ambitions, skills, past savings, inheritance, good fortune, and willingness to produce for others, among other things. In contrast, in a democratic setting, one citizen, one vote is the rule. But there are ways other than voting to influence political outcomes. People can donate their money and time to help a campaign. They can also try to influence friends and neighbors, write letters to legislators, and speak in public on behalf of a candidate or cause. The greatest rewards of the political process go to those best able and most willing to use their time, persuasive skills, organizational abilities, and financial contributions to help politicians get votes. People who have more money and skills of this sort—and are willing to spend them in the political arena—can expect to benefit themselves and their favorite causes more handsomely.</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11</a:t>
            </a:fld>
            <a:endParaRPr lang="en-US"/>
          </a:p>
        </p:txBody>
      </p:sp>
    </p:spTree>
    <p:extLst>
      <p:ext uri="{BB962C8B-B14F-4D97-AF65-F5344CB8AC3E}">
        <p14:creationId xmlns:p14="http://schemas.microsoft.com/office/powerpoint/2010/main" val="2669613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12</a:t>
            </a:fld>
            <a:endParaRPr lang="en-US"/>
          </a:p>
        </p:txBody>
      </p:sp>
    </p:spTree>
    <p:extLst>
      <p:ext uri="{BB962C8B-B14F-4D97-AF65-F5344CB8AC3E}">
        <p14:creationId xmlns:p14="http://schemas.microsoft.com/office/powerpoint/2010/main" val="989412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kern="1200" dirty="0">
                <a:solidFill>
                  <a:schemeClr val="tx1"/>
                </a:solidFill>
                <a:effectLst/>
                <a:latin typeface="+mn-lt"/>
                <a:ea typeface="+mn-ea"/>
                <a:cs typeface="+mn-cs"/>
              </a:rPr>
              <a:t>Public-choice analysis </a:t>
            </a:r>
            <a:r>
              <a:rPr lang="en-US" sz="1200" kern="1200" dirty="0">
                <a:solidFill>
                  <a:schemeClr val="tx1"/>
                </a:solidFill>
                <a:effectLst/>
                <a:latin typeface="+mn-lt"/>
                <a:ea typeface="+mn-ea"/>
                <a:cs typeface="+mn-cs"/>
              </a:rPr>
              <a:t>is a branch of economics that applies the principles and methodology of economics to the operation of the political process. Over the past 60 years, research in this area has greatly enhanced our understanding of how the political process works and the structure of the outcomes it generates. Just as economists use self-interest and the structure of incentives to analyze markets, public-choice economists use them to analyze political choices and the operation of government. After all, the same people make decisions in both sectors. If self-interest and the structure of incentives influence market choices, there is good reason to expect that they will also influence choices in a political setting.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13</a:t>
            </a:fld>
            <a:endParaRPr lang="en-US"/>
          </a:p>
        </p:txBody>
      </p:sp>
    </p:spTree>
    <p:extLst>
      <p:ext uri="{BB962C8B-B14F-4D97-AF65-F5344CB8AC3E}">
        <p14:creationId xmlns:p14="http://schemas.microsoft.com/office/powerpoint/2010/main" val="3184413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Self-interest dictates that voters, like market consumers, will ask, “What can you do for me and my goals, and how much will it cost me?” The greater the voter’s perceived net personal gain from a particular candidate’s election, the more likely it is that the voter will favor that candidate. In contrast, the greater the perceived net economic cost imposed on the voter by the positions of a candidate, the less inclined the voter will be to support the candidate. Other things being equal, voters will tend to support those candidates who they believe will provide the most government services and transfer benefits to them and their favorite causes, net of costs.</a:t>
            </a:r>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Realizing that their votes will not affect the outcome, individual voters have little incentive to spend much effort seeking the information needed to cast an informed ballot. Economists refer to this lack of incentive as the </a:t>
            </a:r>
            <a:r>
              <a:rPr lang="en-US" sz="1200" b="0" kern="1200" dirty="0">
                <a:solidFill>
                  <a:schemeClr val="tx1"/>
                </a:solidFill>
                <a:effectLst/>
                <a:latin typeface="+mn-lt"/>
                <a:ea typeface="+mn-ea"/>
                <a:cs typeface="+mn-cs"/>
              </a:rPr>
              <a:t>rational ignorance effect. </a:t>
            </a:r>
            <a:r>
              <a:rPr lang="en-US" sz="1200" kern="1200" dirty="0">
                <a:solidFill>
                  <a:schemeClr val="tx1"/>
                </a:solidFill>
                <a:effectLst/>
                <a:latin typeface="+mn-lt"/>
                <a:ea typeface="+mn-ea"/>
                <a:cs typeface="+mn-cs"/>
              </a:rPr>
              <a:t>As the result, most voters simply rely on information supplied to them freely by candidates (via political advertising) and the mass media, as well as conversations with friends and coworkers.</a:t>
            </a:r>
            <a:endParaRPr lang="en-US" b="0"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14</a:t>
            </a:fld>
            <a:endParaRPr lang="en-US"/>
          </a:p>
        </p:txBody>
      </p:sp>
    </p:spTree>
    <p:extLst>
      <p:ext uri="{BB962C8B-B14F-4D97-AF65-F5344CB8AC3E}">
        <p14:creationId xmlns:p14="http://schemas.microsoft.com/office/powerpoint/2010/main" val="26737080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motivates political candidates and officeholders? Economics indicates that their actions and political positions will be heavily affected by the pursuit of votes. No doubt, many of them genuinely care about the “public interest” and the quality of government, but they need to be elected to achieve their objectives, whatever they may be. Clearly, politicians have a strong incentive to give voters a reason to support their candidacy. As Stanford economist Thomas Sowell puts it: The first lesson of economics is scarcity: there is never enough of anything to fully satisfy all those who want it. The first lesson of politics is to disregard the first lesson of economics.</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Moreover, if a candidate is going to be successful, their positive attributes must be brought to the attention of rationally ignorant voters focused on their families, jobs, various civic activities, and local sports teams (which are probably more entertaining). The successful candidate needs to spend money on a campaign. It is not unusual for an incumbent candidate for the U.S. Senate to </a:t>
            </a:r>
            <a:r>
              <a:rPr lang="en-US" sz="1200" kern="1200" dirty="0">
                <a:solidFill>
                  <a:schemeClr val="tx1"/>
                </a:solidFill>
                <a:effectLst/>
                <a:latin typeface="+mn-lt"/>
                <a:ea typeface="+mn-ea"/>
                <a:cs typeface="+mn-cs"/>
              </a:rPr>
              <a:t>spend $15 million or more seeking to win an election. In other words, votes are the necessary objective of politicians, but money helps them get those votes.</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15</a:t>
            </a:fld>
            <a:endParaRPr lang="en-US"/>
          </a:p>
        </p:txBody>
      </p:sp>
    </p:spTree>
    <p:extLst>
      <p:ext uri="{BB962C8B-B14F-4D97-AF65-F5344CB8AC3E}">
        <p14:creationId xmlns:p14="http://schemas.microsoft.com/office/powerpoint/2010/main" val="2250952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Like other people, bureaucrats who staff government agencies usually want to see their own agency’s goals furthered. Economic analysis suggests there is a strong tendency for government bureaucrats and employees to want to expand their budgets and their authority well beyond what would be economically efficient. Indeed, analysts recognize that bigger programs often have strong, organized political backing. In contrast “efficiency has no political constituency.” </a:t>
            </a:r>
            <a:endParaRPr lang="en-US" dirty="0"/>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Legislative bodies are in charge of overseeing these bureaus, but the individual legislators themselves generally know little about the true costs of agency decisions, especially the costs to those regulated. This makes it even more likely that bureaucrats will be able to get funding and authority beyond what’s economically efficient.</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16</a:t>
            </a:fld>
            <a:endParaRPr lang="en-US"/>
          </a:p>
        </p:txBody>
      </p:sp>
    </p:spTree>
    <p:extLst>
      <p:ext uri="{BB962C8B-B14F-4D97-AF65-F5344CB8AC3E}">
        <p14:creationId xmlns:p14="http://schemas.microsoft.com/office/powerpoint/2010/main" val="3434484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17</a:t>
            </a:fld>
            <a:endParaRPr lang="en-US"/>
          </a:p>
        </p:txBody>
      </p:sp>
    </p:spTree>
    <p:extLst>
      <p:ext uri="{BB962C8B-B14F-4D97-AF65-F5344CB8AC3E}">
        <p14:creationId xmlns:p14="http://schemas.microsoft.com/office/powerpoint/2010/main" val="25671282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18</a:t>
            </a:fld>
            <a:endParaRPr lang="en-US"/>
          </a:p>
        </p:txBody>
      </p:sp>
    </p:spTree>
    <p:extLst>
      <p:ext uri="{BB962C8B-B14F-4D97-AF65-F5344CB8AC3E}">
        <p14:creationId xmlns:p14="http://schemas.microsoft.com/office/powerpoint/2010/main" val="17592469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voters pay in proportion to benefits received, all voters will gain if the government action is productive, and all will lose if it is unproductive. When the benefits and costs derived by individual voters are closely related, the voting process will enact efficient projects while rejecting inefficient ones. When voters pay in proportion to the benefits they receive, there will tend to be harmony between good politics and sound economics.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19</a:t>
            </a:fld>
            <a:endParaRPr lang="en-US"/>
          </a:p>
        </p:txBody>
      </p:sp>
    </p:spTree>
    <p:extLst>
      <p:ext uri="{BB962C8B-B14F-4D97-AF65-F5344CB8AC3E}">
        <p14:creationId xmlns:p14="http://schemas.microsoft.com/office/powerpoint/2010/main" val="277004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might the cost of a government service be linked to the benefits received? User charges, which require people who use a service more to pay a larger share of the cost, provide one way. User charges are most likely to be levied at the local level. Local services such as electricity, water, and garbage collection are generally financed with user charges. Sometimes the intensity of the use of a service and the amount paid for it can be linked by specifying that the revenue from a specific tax be used for a designated purpose. For example, many states finance road construction and maintenance with the revenue collected from taxes on gasoline and other motor fuels. The more an individual drives— getting more benefits from the roads—the more that individual pays.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20</a:t>
            </a:fld>
            <a:endParaRPr lang="en-US"/>
          </a:p>
        </p:txBody>
      </p:sp>
    </p:spTree>
    <p:extLst>
      <p:ext uri="{BB962C8B-B14F-4D97-AF65-F5344CB8AC3E}">
        <p14:creationId xmlns:p14="http://schemas.microsoft.com/office/powerpoint/2010/main" val="22068113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22</a:t>
            </a:fld>
            <a:endParaRPr lang="en-US"/>
          </a:p>
        </p:txBody>
      </p:sp>
    </p:spTree>
    <p:extLst>
      <p:ext uri="{BB962C8B-B14F-4D97-AF65-F5344CB8AC3E}">
        <p14:creationId xmlns:p14="http://schemas.microsoft.com/office/powerpoint/2010/main" val="8432238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23</a:t>
            </a:fld>
            <a:endParaRPr lang="en-US"/>
          </a:p>
        </p:txBody>
      </p:sp>
    </p:spTree>
    <p:extLst>
      <p:ext uri="{BB962C8B-B14F-4D97-AF65-F5344CB8AC3E}">
        <p14:creationId xmlns:p14="http://schemas.microsoft.com/office/powerpoint/2010/main" val="1360754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24</a:t>
            </a:fld>
            <a:endParaRPr lang="en-US"/>
          </a:p>
        </p:txBody>
      </p:sp>
    </p:spTree>
    <p:extLst>
      <p:ext uri="{BB962C8B-B14F-4D97-AF65-F5344CB8AC3E}">
        <p14:creationId xmlns:p14="http://schemas.microsoft.com/office/powerpoint/2010/main" val="6622469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25</a:t>
            </a:fld>
            <a:endParaRPr lang="en-US"/>
          </a:p>
        </p:txBody>
      </p:sp>
    </p:spTree>
    <p:extLst>
      <p:ext uri="{BB962C8B-B14F-4D97-AF65-F5344CB8AC3E}">
        <p14:creationId xmlns:p14="http://schemas.microsoft.com/office/powerpoint/2010/main" val="15062328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their personal stake is large, members of the interest group (and lobbyists representing their interests) will feel strongly about various special interests. Many of the special-interest voters will vote for or against candidates strictly on the basis of whether they are supportive of their positions. In addition, interest groups are generally an attractive source of campaign resources, including financial contributions. In contrast, most of the other, largely rationally ignorant, voters will either not know or will care little about special-interest issues. </a:t>
            </a:r>
            <a:r>
              <a:rPr lang="en-US" sz="1200" kern="1200" dirty="0">
                <a:solidFill>
                  <a:schemeClr val="tx1"/>
                </a:solidFill>
                <a:effectLst/>
                <a:latin typeface="+mn-lt"/>
                <a:ea typeface="+mn-ea"/>
                <a:cs typeface="+mn-cs"/>
              </a:rPr>
              <a:t>While politicians would gain little from support of the rationally ignorant and unorganized majority, organized interest groups are eager to provide cooperative politicians with vocal supporters, campaign workers, and, most important, financial contributions. </a:t>
            </a:r>
            <a:endParaRPr lang="en-US" dirty="0"/>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a result, politicians have a strong incentive to support legislation that provides concentrated benefits to special-interest groups at the expense of disorganized groups (like the bulk of taxpayers and consumers).</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26</a:t>
            </a:fld>
            <a:endParaRPr lang="en-US"/>
          </a:p>
        </p:txBody>
      </p:sp>
    </p:spTree>
    <p:extLst>
      <p:ext uri="{BB962C8B-B14F-4D97-AF65-F5344CB8AC3E}">
        <p14:creationId xmlns:p14="http://schemas.microsoft.com/office/powerpoint/2010/main" val="15852807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Logrolling: The exchange between politicians of political support on one issue for political support on another.</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Pork-barrel legislation: A package of spending projects bundled into a single bill. It is often used as a device to obtain funding for a group of projects intensely desired by regional or interest groups that would be unlikely to pass if voted on separately.</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27</a:t>
            </a:fld>
            <a:endParaRPr lang="en-US"/>
          </a:p>
        </p:txBody>
      </p:sp>
    </p:spTree>
    <p:extLst>
      <p:ext uri="{BB962C8B-B14F-4D97-AF65-F5344CB8AC3E}">
        <p14:creationId xmlns:p14="http://schemas.microsoft.com/office/powerpoint/2010/main" val="3985030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political incentive to support special interest projects, including those that are counter-productive, is even stronger than this simple numeric example. As the result of the rational ignorance effect, those harmed by pork-barrel and other special-interest policies will often be unaware of the adverse impact the projects exert on their welfare. Moreover, the incentive to cater to special interests often deters entry of innovative firms and weakens the competitive process. Older, more established businesses have built a stronger record of political contributions, have more knowledge of lobbying techniques, and have developed a closer relationship with powerful political figures. Predictably, the more mature firms generally have more political clout than newer upstarts and will use it to deter innovative rivals.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29</a:t>
            </a:fld>
            <a:endParaRPr lang="en-US"/>
          </a:p>
        </p:txBody>
      </p:sp>
    </p:spTree>
    <p:extLst>
      <p:ext uri="{BB962C8B-B14F-4D97-AF65-F5344CB8AC3E}">
        <p14:creationId xmlns:p14="http://schemas.microsoft.com/office/powerpoint/2010/main" val="18087113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Shortsightedness effect: The misallocation of resources that results because public-sector action is biased (1) in favor of proposals yielding clearly defined current benefits in exchange for difficult-to-identify future costs and (2) against proposals with clearly identifiable current costs that yield less concrete and less obvious future benefits.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30</a:t>
            </a:fld>
            <a:endParaRPr lang="en-US"/>
          </a:p>
        </p:txBody>
      </p:sp>
    </p:spTree>
    <p:extLst>
      <p:ext uri="{BB962C8B-B14F-4D97-AF65-F5344CB8AC3E}">
        <p14:creationId xmlns:p14="http://schemas.microsoft.com/office/powerpoint/2010/main" val="26149914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Rent-seeking is the term economists use to describe actions taken by individuals and groups seeking to use the political process to take the wealth of others. Perhaps “favor seeking” would be a more descriptive term for this type of activity, which generally involves “investing” resources in lobbying and other activities designed to gain favors from the government. The incentive for individuals to spend time and effort in rent-seeking will be determined by how rewarding it is. Rent-seeking will be unattractive when constitutional constraints prevent politicians from taking the property of some and transferring it to others (or forcing some to pay for things desired by others).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31</a:t>
            </a:fld>
            <a:endParaRPr lang="en-US"/>
          </a:p>
        </p:txBody>
      </p:sp>
    </p:spTree>
    <p:extLst>
      <p:ext uri="{BB962C8B-B14F-4D97-AF65-F5344CB8AC3E}">
        <p14:creationId xmlns:p14="http://schemas.microsoft.com/office/powerpoint/2010/main" val="39982049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incentive to keep costs low and provide customers with highly valued goods and services differs substantially between the market and government sectors. In the market sector, there is a strong incentive to produce efficiently because lower costs mean higher profits. The profit motive also provides private firms with a strong incentive to supply goods and services that are highly valued relative to their cost.</a:t>
            </a:r>
          </a:p>
          <a:p>
            <a:endParaRPr lang="en-US" dirty="0"/>
          </a:p>
          <a:p>
            <a:r>
              <a:rPr lang="en-US" dirty="0"/>
              <a:t>In the public sector, there is nothing like profit and loss that might be used to evaluate the performance of agencies, enterprises, and managers. Neither is there a mechanism like bankruptcy that can be counted on to eventually bring inefficient public sector operations to a halt. In fact, failure to achieve a targeted objective (for example, a lower crime rate or improvement in student achievement scores) is often used as an argument for increased public-sector funding of an agency or its programs. Furthermore, public-sector managers are seldom in a position to gain personally from measures that reduce costs. The opposite is often true, in fact. If an agency fails to spend its entire budget for a given year, not only does it have to return the extra money, but its budget for the next year is likely to be cut. Because of this, government agencies typically go on a spending spree near the end of a budget period if they discover they have failed to spend all the current year’s allocated funds.</a:t>
            </a:r>
          </a:p>
          <a:p>
            <a:endParaRPr lang="en-US" dirty="0"/>
          </a:p>
          <a:p>
            <a:r>
              <a:rPr lang="en-US" dirty="0"/>
              <a:t>It is important to note that the argument of internal inefficiency is not based on the assumption that employees of a bureaucratic government are lazy or less capable. Many agency managers are highly capable, diligent, and focused strongly on their mission within the agency. Rather, the inefficiency stems from the incentives and opportunities that such managers and workers face.</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32</a:t>
            </a:fld>
            <a:endParaRPr lang="en-US"/>
          </a:p>
        </p:txBody>
      </p:sp>
    </p:spTree>
    <p:extLst>
      <p:ext uri="{BB962C8B-B14F-4D97-AF65-F5344CB8AC3E}">
        <p14:creationId xmlns:p14="http://schemas.microsoft.com/office/powerpoint/2010/main" val="3017910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33</a:t>
            </a:fld>
            <a:endParaRPr lang="en-US"/>
          </a:p>
        </p:txBody>
      </p:sp>
    </p:spTree>
    <p:extLst>
      <p:ext uri="{BB962C8B-B14F-4D97-AF65-F5344CB8AC3E}">
        <p14:creationId xmlns:p14="http://schemas.microsoft.com/office/powerpoint/2010/main" val="40772683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34</a:t>
            </a:fld>
            <a:endParaRPr lang="en-US"/>
          </a:p>
        </p:txBody>
      </p:sp>
    </p:spTree>
    <p:extLst>
      <p:ext uri="{BB962C8B-B14F-4D97-AF65-F5344CB8AC3E}">
        <p14:creationId xmlns:p14="http://schemas.microsoft.com/office/powerpoint/2010/main" val="24410782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Crony capitalism is the situation where the allocation of resources, and winners and losers in business, are determined by political favors rather than by consumer preferences translated through the market profit-and-loss system. Under crony capitalism, rather than providing equal treatment of individuals and businesses under the law, government uses spending, subsidies, and regulations to favor those most willing to provide political decision-makers with campaign contributions and other forms of political support. In essence, crony capitalism reflects the intermingling of government and business. The politicians use the favoritism to obtain political resources (e.g. contributions, </a:t>
            </a:r>
            <a:r>
              <a:rPr lang="en-US" sz="1200" kern="1200" dirty="0">
                <a:solidFill>
                  <a:schemeClr val="tx1"/>
                </a:solidFill>
                <a:effectLst/>
                <a:latin typeface="+mn-lt"/>
                <a:ea typeface="+mn-ea"/>
                <a:cs typeface="+mn-cs"/>
              </a:rPr>
              <a:t>support of organized interest groups) while the businesses use the government favors to enhance their profitability.</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35</a:t>
            </a:fld>
            <a:endParaRPr lang="en-US"/>
          </a:p>
        </p:txBody>
      </p:sp>
    </p:spTree>
    <p:extLst>
      <p:ext uri="{BB962C8B-B14F-4D97-AF65-F5344CB8AC3E}">
        <p14:creationId xmlns:p14="http://schemas.microsoft.com/office/powerpoint/2010/main" val="12283670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reason to believe that crony capitalism is an emerging problem in the United States.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36</a:t>
            </a:fld>
            <a:endParaRPr lang="en-US"/>
          </a:p>
        </p:txBody>
      </p:sp>
    </p:spTree>
    <p:extLst>
      <p:ext uri="{BB962C8B-B14F-4D97-AF65-F5344CB8AC3E}">
        <p14:creationId xmlns:p14="http://schemas.microsoft.com/office/powerpoint/2010/main" val="25895848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the era when many states and counties had bans on the sale of alcoholic beverages, the bootleggers and Baptists both supported the bans, the former because it increased the demand for their product and the latter for moral reasons.</a:t>
            </a:r>
          </a:p>
          <a:p>
            <a:endParaRPr lang="en-US" dirty="0"/>
          </a:p>
          <a:p>
            <a:r>
              <a:rPr lang="en-US" dirty="0"/>
              <a:t>Like the bootleggers, opportunistic rent-seekers often frame their programs in a manner designed to attract support from naïve idealists. They argue their programs will enhance child safety, promote energy independence, save family farms, or some other widely supported goal. But when one looks below the surface, you note that the programs provide favoritism that generates handsome profits for the rent-seekers.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37</a:t>
            </a:fld>
            <a:endParaRPr lang="en-US"/>
          </a:p>
        </p:txBody>
      </p:sp>
    </p:spTree>
    <p:extLst>
      <p:ext uri="{BB962C8B-B14F-4D97-AF65-F5344CB8AC3E}">
        <p14:creationId xmlns:p14="http://schemas.microsoft.com/office/powerpoint/2010/main" val="25713948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1998 and 2007, Mattel had 36 costly recalls, which both damaged its reputation and added to its legal expenses. Because of this Congress passed the Consumer Product Safety Improvement Act of 2008 (CPSIA). The bill imposed new lead testing requirements on manufacturers of products ranging from apparel to home furnishings and toys. </a:t>
            </a:r>
          </a:p>
          <a:p>
            <a:endParaRPr lang="en-US" dirty="0"/>
          </a:p>
          <a:p>
            <a:r>
              <a:rPr lang="en-US" dirty="0"/>
              <a:t>Mattel played a central role in the writing of the CPSIA, and the act permitted Mattel to test its own products because, unsurprisingly, its lab met the specifications of the legislation it helped to formulate.</a:t>
            </a:r>
          </a:p>
          <a:p>
            <a:endParaRPr lang="en-US" dirty="0"/>
          </a:p>
          <a:p>
            <a:r>
              <a:rPr lang="en-US" dirty="0"/>
              <a:t>The act also provided Mattel with a sizeable advantage relative to its smaller rivals, who had to submit their products for costly testing at independent laboratories. Equally important, the testing virtually eliminated the secondhand toy and children’s clothing market. Clearly, Goodwill and other retailers of used toys and clothing with zippers, buttons, or other accessories with even a touch of paint could not afford to test these products and still make them available at economical prices. Literally, tens of millions of dollars of used toys and clothing were rendered useless and eliminated from the market. This made it possible for Mattel to charge higher prices than would have otherwise been the case.</a:t>
            </a:r>
          </a:p>
          <a:p>
            <a:endParaRPr lang="en-US" dirty="0"/>
          </a:p>
          <a:p>
            <a:r>
              <a:rPr lang="en-US" dirty="0"/>
              <a:t>Like many other rent-seekers, Mattel used the bootlegger–Baptist strategy to achieve its goals. They argued that the requirement would protect children from suffering great harm and benefitted from the support of consumer lobby groups. Controversy over these claims helped to divert attention away from the cost that the program was sure to impose on taxpayers and consumers. There was no evidence that even one child had suffered health damage from lead paint on toys or clothing. Nonetheless, Mattel was able to reap substantial benefits from the child safety legislation.</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38</a:t>
            </a:fld>
            <a:endParaRPr lang="en-US"/>
          </a:p>
        </p:txBody>
      </p:sp>
    </p:spTree>
    <p:extLst>
      <p:ext uri="{BB962C8B-B14F-4D97-AF65-F5344CB8AC3E}">
        <p14:creationId xmlns:p14="http://schemas.microsoft.com/office/powerpoint/2010/main" val="39192441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Market entrepreneurs have a strong incentive to serve the interests of consumers spending their own money. In order to be successful, market entrepreneurs must produce goods and services that consumers value more than the resources required for their production. When they do so, their actions are productive.</a:t>
            </a:r>
          </a:p>
          <a:p>
            <a:endParaRPr lang="en-US" dirty="0"/>
          </a:p>
          <a:p>
            <a:r>
              <a:rPr lang="en-US" dirty="0"/>
              <a:t>In contrast, crony capitalists have a strong incentive to serve the interests of political decision-makers spending someone else’s money. Crony capitalists succeed by providing political players with campaign contributions and other political resources in exchange for government contracts, subsidies, tax benefits, and other forms of political favoritism. Their activities will often be counterproductive.</a:t>
            </a:r>
          </a:p>
          <a:p>
            <a:endParaRPr lang="en-US" dirty="0"/>
          </a:p>
          <a:p>
            <a:r>
              <a:rPr lang="en-US" dirty="0"/>
              <a:t>While the cozy relationship between government contractors and political leaders is nothing new, the expanded role of the government provides reason for additional concern. Can political decision-makers really be evenhanded when they derive substantial political support from those benefiting from their spending, regulatory, and tax policies?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39</a:t>
            </a:fld>
            <a:endParaRPr lang="en-US"/>
          </a:p>
        </p:txBody>
      </p:sp>
    </p:spTree>
    <p:extLst>
      <p:ext uri="{BB962C8B-B14F-4D97-AF65-F5344CB8AC3E}">
        <p14:creationId xmlns:p14="http://schemas.microsoft.com/office/powerpoint/2010/main" val="6322624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40</a:t>
            </a:fld>
            <a:endParaRPr lang="en-US"/>
          </a:p>
        </p:txBody>
      </p:sp>
    </p:spTree>
    <p:extLst>
      <p:ext uri="{BB962C8B-B14F-4D97-AF65-F5344CB8AC3E}">
        <p14:creationId xmlns:p14="http://schemas.microsoft.com/office/powerpoint/2010/main" val="24743894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government that protects private property, enforces contracts evenhandedly, maintains monetary stability, and refrains from regulations that restrict voluntary exchange and entry into markets is central to the efficient operation of markets.</a:t>
            </a:r>
          </a:p>
          <a:p>
            <a:endParaRPr lang="en-US" dirty="0"/>
          </a:p>
          <a:p>
            <a:r>
              <a:rPr lang="en-US" dirty="0"/>
              <a:t>Second, both the market and the political process have shortcomings. There is government failure as well as market failure. As in the case of market failure, government failure reflects the situation where the structure of incentives encourages individuals to engage in counterproductive rather than productive use of resources.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41</a:t>
            </a:fld>
            <a:endParaRPr lang="en-US"/>
          </a:p>
        </p:txBody>
      </p:sp>
    </p:spTree>
    <p:extLst>
      <p:ext uri="{BB962C8B-B14F-4D97-AF65-F5344CB8AC3E}">
        <p14:creationId xmlns:p14="http://schemas.microsoft.com/office/powerpoint/2010/main" val="15949142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tendency to idealize democratic governance—to focus on the stated objectives of political officials rather than the actual effects of their policies. Public-choice analysis warns against this naïve view. It focuses on how the political process really works, even if that is not how we might like for it to work. Public-choice analysis also indicates that the presence of government failure will grow as government becomes larger and more intrusive. A larger government will mean more grants, contracts, subsidies, and regulatory favors. This will create more special interest spending, rent-seeking, and crony capitalism. Public choice also highlights the importance of institutions, constitutional rules, and procedures that encourage productive political actions and restrain those that are counter-productive.</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42</a:t>
            </a:fld>
            <a:endParaRPr lang="en-US"/>
          </a:p>
        </p:txBody>
      </p:sp>
    </p:spTree>
    <p:extLst>
      <p:ext uri="{BB962C8B-B14F-4D97-AF65-F5344CB8AC3E}">
        <p14:creationId xmlns:p14="http://schemas.microsoft.com/office/powerpoint/2010/main" val="34141716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44</a:t>
            </a:fld>
            <a:endParaRPr lang="en-US"/>
          </a:p>
        </p:txBody>
      </p:sp>
    </p:spTree>
    <p:extLst>
      <p:ext uri="{BB962C8B-B14F-4D97-AF65-F5344CB8AC3E}">
        <p14:creationId xmlns:p14="http://schemas.microsoft.com/office/powerpoint/2010/main" val="24053510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45</a:t>
            </a:fld>
            <a:endParaRPr lang="en-US"/>
          </a:p>
        </p:txBody>
      </p:sp>
    </p:spTree>
    <p:extLst>
      <p:ext uri="{BB962C8B-B14F-4D97-AF65-F5344CB8AC3E}">
        <p14:creationId xmlns:p14="http://schemas.microsoft.com/office/powerpoint/2010/main" val="8981423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46</a:t>
            </a:fld>
            <a:endParaRPr lang="en-US"/>
          </a:p>
        </p:txBody>
      </p:sp>
    </p:spTree>
    <p:extLst>
      <p:ext uri="{BB962C8B-B14F-4D97-AF65-F5344CB8AC3E}">
        <p14:creationId xmlns:p14="http://schemas.microsoft.com/office/powerpoint/2010/main" val="1767248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3" y="16"/>
            <a:ext cx="12191807" cy="6865874"/>
          </a:xfrm>
          <a:prstGeom prst="rect">
            <a:avLst/>
          </a:prstGeom>
        </p:spPr>
      </p:pic>
      <p:sp>
        <p:nvSpPr>
          <p:cNvPr id="2" name="Title 1"/>
          <p:cNvSpPr>
            <a:spLocks noGrp="1"/>
          </p:cNvSpPr>
          <p:nvPr>
            <p:ph type="title" hasCustomPrompt="1"/>
          </p:nvPr>
        </p:nvSpPr>
        <p:spPr>
          <a:xfrm>
            <a:off x="771698" y="3428999"/>
            <a:ext cx="4797829" cy="619299"/>
          </a:xfrm>
        </p:spPr>
        <p:txBody>
          <a:bodyPr/>
          <a:lstStyle>
            <a:lvl1pPr algn="l">
              <a:defRPr sz="3500">
                <a:solidFill>
                  <a:schemeClr val="bg1"/>
                </a:solidFill>
              </a:defRPr>
            </a:lvl1pPr>
          </a:lstStyle>
          <a:p>
            <a:r>
              <a:rPr lang="en-US" dirty="0"/>
              <a:t>Chapter slides</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482453" y="6375089"/>
            <a:ext cx="8404809" cy="365125"/>
          </a:xfrm>
          <a:prstGeom prst="rect">
            <a:avLst/>
          </a:prstGeom>
        </p:spPr>
        <p:txBody>
          <a:bodyPr vert="horz" lIns="91440" tIns="45720" rIns="91440" bIns="45720" rtlCol="0" anchor="ctr"/>
          <a:lstStyle>
            <a:lvl1pPr algn="l" eaLnBrk="1" fontAlgn="auto" hangingPunct="1">
              <a:spcBef>
                <a:spcPts val="0"/>
              </a:spcBef>
              <a:spcAft>
                <a:spcPts val="0"/>
              </a:spcAft>
              <a:defRPr kumimoji="0" lang="en-US" sz="1000" b="0" i="1" smtClean="0">
                <a:solidFill>
                  <a:schemeClr val="bg1"/>
                </a:solidFill>
              </a:defRPr>
            </a:lvl1pPr>
          </a:lstStyle>
          <a:p>
            <a:r>
              <a:rPr lang="en-US" dirty="0">
                <a:solidFill>
                  <a:srgbClr val="FFFFFF"/>
                </a:solidFill>
                <a:latin typeface="Arial" panose="020B0604020202020204" pitchFamily="34" charset="0"/>
                <a:cs typeface="Arial" panose="020B0604020202020204" pitchFamily="34" charset="0"/>
              </a:rPr>
              <a:t>James Gwartney, Richard Stroup, Russell Sobel, &amp; David Macpherson,</a:t>
            </a:r>
            <a:r>
              <a:rPr lang="en-US" b="1" dirty="0">
                <a:solidFill>
                  <a:srgbClr val="FFFFFF"/>
                </a:solidFill>
                <a:latin typeface="Arial" panose="020B0604020202020204" pitchFamily="34" charset="0"/>
                <a:cs typeface="Arial" panose="020B0604020202020204" pitchFamily="34" charset="0"/>
              </a:rPr>
              <a:t> Economics: Private and Public Choice</a:t>
            </a:r>
            <a:r>
              <a:rPr lang="en-US" dirty="0">
                <a:solidFill>
                  <a:srgbClr val="FFFFFF"/>
                </a:solidFill>
                <a:latin typeface="Arial" panose="020B0604020202020204" pitchFamily="34" charset="0"/>
                <a:cs typeface="Arial" panose="020B0604020202020204" pitchFamily="34" charset="0"/>
              </a:rPr>
              <a:t>, 17th Edition. © 2022 Cengage. All Rights Reserved. May not be scanned, copied or duplicated, or posted to a publicly accessible website, in whole or in part.</a:t>
            </a:r>
          </a:p>
        </p:txBody>
      </p:sp>
      <p:pic>
        <p:nvPicPr>
          <p:cNvPr id="5" name="Picture 4" descr="The outside of a building&#10;&#10;Description automatically generated">
            <a:extLst>
              <a:ext uri="{FF2B5EF4-FFF2-40B4-BE49-F238E27FC236}">
                <a16:creationId xmlns:a16="http://schemas.microsoft.com/office/drawing/2014/main" id="{56F8BCC4-02B8-4A2C-A3FF-77F4CA58A636}"/>
              </a:ext>
            </a:extLst>
          </p:cNvPr>
          <p:cNvPicPr>
            <a:picLocks noChangeAspect="1"/>
          </p:cNvPicPr>
          <p:nvPr userDrawn="1"/>
        </p:nvPicPr>
        <p:blipFill>
          <a:blip r:embed="rId4"/>
          <a:stretch>
            <a:fillRect/>
          </a:stretch>
        </p:blipFill>
        <p:spPr>
          <a:xfrm>
            <a:off x="7190510" y="291819"/>
            <a:ext cx="4524050" cy="5789012"/>
          </a:xfrm>
          <a:prstGeom prst="rect">
            <a:avLst/>
          </a:prstGeom>
        </p:spPr>
      </p:pic>
    </p:spTree>
    <p:extLst>
      <p:ext uri="{BB962C8B-B14F-4D97-AF65-F5344CB8AC3E}">
        <p14:creationId xmlns:p14="http://schemas.microsoft.com/office/powerpoint/2010/main" val="1326362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3" y="-7874"/>
            <a:ext cx="12191807" cy="6865874"/>
          </a:xfrm>
          <a:prstGeom prst="rect">
            <a:avLst/>
          </a:prstGeom>
        </p:spPr>
      </p:pic>
      <p:sp>
        <p:nvSpPr>
          <p:cNvPr id="2" name="Title 1"/>
          <p:cNvSpPr>
            <a:spLocks noGrp="1"/>
          </p:cNvSpPr>
          <p:nvPr>
            <p:ph type="title" hasCustomPrompt="1"/>
          </p:nvPr>
        </p:nvSpPr>
        <p:spPr>
          <a:xfrm>
            <a:off x="805575" y="3448105"/>
            <a:ext cx="6251929" cy="383864"/>
          </a:xfrm>
        </p:spPr>
        <p:txBody>
          <a:bodyPr/>
          <a:lstStyle>
            <a:lvl1pPr algn="l">
              <a:defRPr sz="3000" b="0">
                <a:solidFill>
                  <a:schemeClr val="bg1"/>
                </a:solidFill>
              </a:defRPr>
            </a:lvl1pPr>
          </a:lstStyle>
          <a:p>
            <a:r>
              <a:rPr lang="en-US" dirty="0"/>
              <a:t>Section slides</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548955" y="6354413"/>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000" b="0" i="1" u="none" strike="noStrike" baseline="0" smtClean="0">
                <a:solidFill>
                  <a:schemeClr val="bg1"/>
                </a:solidFill>
                <a:latin typeface="arial" charset="0"/>
              </a:defRPr>
            </a:lvl1pPr>
          </a:lstStyle>
          <a:p>
            <a:r>
              <a:rPr lang="en-US" dirty="0">
                <a:solidFill>
                  <a:srgbClr val="FFFFFF"/>
                </a:solidFill>
                <a:latin typeface="Arial" panose="020B0604020202020204" pitchFamily="34" charset="0"/>
                <a:cs typeface="Arial" panose="020B0604020202020204" pitchFamily="34" charset="0"/>
              </a:rPr>
              <a:t>James </a:t>
            </a:r>
            <a:r>
              <a:rPr lang="en-US" dirty="0" err="1">
                <a:solidFill>
                  <a:srgbClr val="FFFFFF"/>
                </a:solidFill>
                <a:latin typeface="Arial" panose="020B0604020202020204" pitchFamily="34" charset="0"/>
                <a:cs typeface="Arial" panose="020B0604020202020204" pitchFamily="34" charset="0"/>
              </a:rPr>
              <a:t>Gwartney</a:t>
            </a:r>
            <a:r>
              <a:rPr lang="en-US" dirty="0">
                <a:solidFill>
                  <a:srgbClr val="FFFFFF"/>
                </a:solidFill>
                <a:latin typeface="Arial" panose="020B0604020202020204" pitchFamily="34" charset="0"/>
                <a:cs typeface="Arial" panose="020B0604020202020204" pitchFamily="34" charset="0"/>
              </a:rPr>
              <a:t>, Richard Stroup, Russell Sobel, &amp; David Macpherson, Economics: Private and Public Choice, 17th Edition. © 2022 Cengage. All Rights Reserved. May not be scanned, copied or duplicated, or posted to a publicly accessible website, in whole or in part.</a:t>
            </a:r>
          </a:p>
        </p:txBody>
      </p:sp>
      <p:pic>
        <p:nvPicPr>
          <p:cNvPr id="9" name="Picture 8" descr="The outside of a building&#10;&#10;Description automatically generated">
            <a:extLst>
              <a:ext uri="{FF2B5EF4-FFF2-40B4-BE49-F238E27FC236}">
                <a16:creationId xmlns:a16="http://schemas.microsoft.com/office/drawing/2014/main" id="{EC2A137E-5CDA-49FD-899E-D28CE25139DE}"/>
              </a:ext>
            </a:extLst>
          </p:cNvPr>
          <p:cNvPicPr>
            <a:picLocks noChangeAspect="1"/>
          </p:cNvPicPr>
          <p:nvPr userDrawn="1"/>
        </p:nvPicPr>
        <p:blipFill>
          <a:blip r:embed="rId4"/>
          <a:stretch>
            <a:fillRect/>
          </a:stretch>
        </p:blipFill>
        <p:spPr>
          <a:xfrm>
            <a:off x="7190510" y="291819"/>
            <a:ext cx="4524050" cy="5789012"/>
          </a:xfrm>
          <a:prstGeom prst="rect">
            <a:avLst/>
          </a:prstGeom>
        </p:spPr>
      </p:pic>
    </p:spTree>
    <p:extLst>
      <p:ext uri="{BB962C8B-B14F-4D97-AF65-F5344CB8AC3E}">
        <p14:creationId xmlns:p14="http://schemas.microsoft.com/office/powerpoint/2010/main" val="2795137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1818"/>
            <a:ext cx="12191807" cy="6865874"/>
          </a:xfrm>
          <a:prstGeom prst="rect">
            <a:avLst/>
          </a:prstGeom>
        </p:spPr>
      </p:pic>
      <p:sp>
        <p:nvSpPr>
          <p:cNvPr id="2" name="Title 1"/>
          <p:cNvSpPr>
            <a:spLocks noGrp="1"/>
          </p:cNvSpPr>
          <p:nvPr>
            <p:ph type="title" hasCustomPrompt="1"/>
          </p:nvPr>
        </p:nvSpPr>
        <p:spPr>
          <a:xfrm>
            <a:off x="805575" y="3448105"/>
            <a:ext cx="6251929" cy="383864"/>
          </a:xfrm>
        </p:spPr>
        <p:txBody>
          <a:bodyPr/>
          <a:lstStyle>
            <a:lvl1pPr algn="l">
              <a:defRPr sz="3000" b="1">
                <a:solidFill>
                  <a:schemeClr val="bg1"/>
                </a:solidFill>
              </a:defRPr>
            </a:lvl1pPr>
          </a:lstStyle>
          <a:p>
            <a:r>
              <a:rPr lang="en-US" dirty="0"/>
              <a:t>End of Chapter (Number)</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548955" y="6354413"/>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000" b="0" i="1" u="none" strike="noStrike" baseline="0" smtClean="0">
                <a:solidFill>
                  <a:schemeClr val="bg1"/>
                </a:solidFill>
                <a:latin typeface="arial" charset="0"/>
              </a:defRPr>
            </a:lvl1pPr>
          </a:lstStyle>
          <a:p>
            <a:r>
              <a:rPr lang="en-US">
                <a:solidFill>
                  <a:srgbClr val="FFFFFF"/>
                </a:solidFill>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solidFill>
                <a:srgbClr val="FFFFFF"/>
              </a:solidFill>
              <a:latin typeface="Arial" panose="020B0604020202020204" pitchFamily="34" charset="0"/>
              <a:cs typeface="Arial" panose="020B0604020202020204" pitchFamily="34" charset="0"/>
            </a:endParaRPr>
          </a:p>
        </p:txBody>
      </p:sp>
      <p:pic>
        <p:nvPicPr>
          <p:cNvPr id="9" name="Picture 8" descr="The outside of a building&#10;&#10;Description automatically generated">
            <a:extLst>
              <a:ext uri="{FF2B5EF4-FFF2-40B4-BE49-F238E27FC236}">
                <a16:creationId xmlns:a16="http://schemas.microsoft.com/office/drawing/2014/main" id="{EC2A137E-5CDA-49FD-899E-D28CE25139DE}"/>
              </a:ext>
            </a:extLst>
          </p:cNvPr>
          <p:cNvPicPr>
            <a:picLocks noChangeAspect="1"/>
          </p:cNvPicPr>
          <p:nvPr userDrawn="1"/>
        </p:nvPicPr>
        <p:blipFill>
          <a:blip r:embed="rId4"/>
          <a:stretch>
            <a:fillRect/>
          </a:stretch>
        </p:blipFill>
        <p:spPr>
          <a:xfrm>
            <a:off x="7190510" y="291819"/>
            <a:ext cx="4524050" cy="5789012"/>
          </a:xfrm>
          <a:prstGeom prst="rect">
            <a:avLst/>
          </a:prstGeom>
        </p:spPr>
      </p:pic>
    </p:spTree>
    <p:extLst>
      <p:ext uri="{BB962C8B-B14F-4D97-AF65-F5344CB8AC3E}">
        <p14:creationId xmlns:p14="http://schemas.microsoft.com/office/powerpoint/2010/main" val="2407619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006298"/>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Calibri"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2397791" y="6360469"/>
            <a:ext cx="8956009" cy="353943"/>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spTree>
    <p:extLst>
      <p:ext uri="{BB962C8B-B14F-4D97-AF65-F5344CB8AC3E}">
        <p14:creationId xmlns:p14="http://schemas.microsoft.com/office/powerpoint/2010/main" val="3764328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9E5D0-62F1-6043-AD16-A8B87B9B29C3}"/>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13A6E9A0-D521-1141-93C3-51F8E4F2A856}"/>
              </a:ext>
            </a:extLst>
          </p:cNvPr>
          <p:cNvSpPr>
            <a:spLocks noGrp="1"/>
          </p:cNvSpPr>
          <p:nvPr>
            <p:ph type="ftr" sz="quarter" idx="10"/>
          </p:nvPr>
        </p:nvSpPr>
        <p:spPr>
          <a:xfrm>
            <a:off x="2303623" y="6334376"/>
            <a:ext cx="8801669"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a:t>
            </a:r>
            <a:r>
              <a:rPr kumimoji="0" lang="en-US" sz="1000" b="0" i="1" u="none" strike="noStrike" kern="1200" cap="none" spc="0" normalizeH="0" baseline="0" noProof="0" dirty="0" err="1">
                <a:ln>
                  <a:noFill/>
                </a:ln>
                <a:solidFill>
                  <a:srgbClr val="011892"/>
                </a:solidFill>
                <a:effectLst/>
                <a:uLnTx/>
                <a:uFillTx/>
                <a:latin typeface="Arial" panose="020B0604020202020204" pitchFamily="34" charset="0"/>
                <a:ea typeface="+mn-ea"/>
                <a:cs typeface="Arial" panose="020B0604020202020204" pitchFamily="34" charset="0"/>
              </a:rPr>
              <a:t>Gwartney</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pic>
        <p:nvPicPr>
          <p:cNvPr id="4" name="Picture 3" descr="A picture containing sitting, cat&#10;&#10;Description automatically generated">
            <a:extLst>
              <a:ext uri="{FF2B5EF4-FFF2-40B4-BE49-F238E27FC236}">
                <a16:creationId xmlns:a16="http://schemas.microsoft.com/office/drawing/2014/main" id="{5EC4BAEB-1157-3A41-A948-35A1DCD076A8}"/>
              </a:ext>
            </a:extLst>
          </p:cNvPr>
          <p:cNvPicPr>
            <a:picLocks noChangeAspect="1"/>
          </p:cNvPicPr>
          <p:nvPr userDrawn="1"/>
        </p:nvPicPr>
        <p:blipFill rotWithShape="1">
          <a:blip r:embed="rId2">
            <a:alphaModFix amt="20000"/>
          </a:blip>
          <a:srcRect l="324" t="-2" r="173" b="16038"/>
          <a:stretch/>
        </p:blipFill>
        <p:spPr>
          <a:xfrm>
            <a:off x="0" y="1037207"/>
            <a:ext cx="12192000" cy="4995293"/>
          </a:xfrm>
          <a:prstGeom prst="rect">
            <a:avLst/>
          </a:prstGeom>
        </p:spPr>
      </p:pic>
    </p:spTree>
    <p:extLst>
      <p:ext uri="{BB962C8B-B14F-4D97-AF65-F5344CB8AC3E}">
        <p14:creationId xmlns:p14="http://schemas.microsoft.com/office/powerpoint/2010/main" val="99325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85750" indent="-285750">
              <a:buClr>
                <a:srgbClr val="004A78"/>
              </a:buClr>
              <a:buFont typeface="Arial" panose="020B0604020202020204" pitchFamily="34" charset="0"/>
              <a:buChar char="•"/>
              <a:defRPr sz="1800">
                <a:solidFill>
                  <a:schemeClr val="tx1"/>
                </a:solidFill>
              </a:defRPr>
            </a:lvl1pPr>
            <a:lvl2pPr marL="457200" indent="0">
              <a:buClr>
                <a:srgbClr val="004A78"/>
              </a:buClr>
              <a:buFont typeface="Arial" charset="0"/>
              <a:buNone/>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Click to add text here.</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marL="285750" indent="-285750">
              <a:buClr>
                <a:srgbClr val="004A78"/>
              </a:buClr>
              <a:buFont typeface="Arial" panose="020B0604020202020204" pitchFamily="34" charset="0"/>
              <a:buChar char="•"/>
              <a:defRPr sz="1800">
                <a:solidFill>
                  <a:schemeClr val="tx1"/>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Click to add text here.</a:t>
            </a:r>
          </a:p>
        </p:txBody>
      </p:sp>
      <p:sp>
        <p:nvSpPr>
          <p:cNvPr id="9" name="Footer">
            <a:extLst>
              <a:ext uri="{FF2B5EF4-FFF2-40B4-BE49-F238E27FC236}">
                <a16:creationId xmlns:a16="http://schemas.microsoft.com/office/drawing/2014/main" id="{EB7B6DBB-6AD5-9E4F-8484-EBAF357625D2}"/>
              </a:ext>
            </a:extLst>
          </p:cNvPr>
          <p:cNvSpPr txBox="1"/>
          <p:nvPr userDrawn="1"/>
        </p:nvSpPr>
        <p:spPr>
          <a:xfrm>
            <a:off x="2397791" y="6360469"/>
            <a:ext cx="8956009" cy="353943"/>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spTree>
    <p:extLst>
      <p:ext uri="{BB962C8B-B14F-4D97-AF65-F5344CB8AC3E}">
        <p14:creationId xmlns:p14="http://schemas.microsoft.com/office/powerpoint/2010/main" val="32703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Footer Placeholder 4">
            <a:extLst>
              <a:ext uri="{FF2B5EF4-FFF2-40B4-BE49-F238E27FC236}">
                <a16:creationId xmlns:a16="http://schemas.microsoft.com/office/drawing/2014/main" id="{5B4DFC88-24B3-4406-BC04-055D15597B19}"/>
              </a:ext>
            </a:extLst>
          </p:cNvPr>
          <p:cNvSpPr>
            <a:spLocks noGrp="1"/>
          </p:cNvSpPr>
          <p:nvPr>
            <p:ph type="ftr" sz="quarter" idx="3"/>
          </p:nvPr>
        </p:nvSpPr>
        <p:spPr>
          <a:xfrm>
            <a:off x="2311242" y="6310312"/>
            <a:ext cx="8445607"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000" b="0" i="1" u="none" strike="noStrike" baseline="0" smtClean="0">
                <a:solidFill>
                  <a:schemeClr val="tx1"/>
                </a:solidFill>
                <a:latin typeface="arial" charset="0"/>
              </a:defRPr>
            </a:lvl1pPr>
          </a:lstStyle>
          <a:p>
            <a:r>
              <a:rPr lang="en-US">
                <a:solidFill>
                  <a:srgbClr val="011892"/>
                </a:solidFill>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solidFill>
                <a:srgbClr val="01189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760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Footer"/>
          <p:cNvSpPr txBox="1"/>
          <p:nvPr userDrawn="1"/>
        </p:nvSpPr>
        <p:spPr>
          <a:xfrm>
            <a:off x="2397791" y="6351295"/>
            <a:ext cx="8956009" cy="353943"/>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spTree>
    <p:extLst>
      <p:ext uri="{BB962C8B-B14F-4D97-AF65-F5344CB8AC3E}">
        <p14:creationId xmlns:p14="http://schemas.microsoft.com/office/powerpoint/2010/main" val="870311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2397791" y="6339828"/>
            <a:ext cx="8956009" cy="569387"/>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4A78"/>
              </a:solidFill>
              <a:effectLst/>
              <a:uLnTx/>
              <a:uFillTx/>
              <a:latin typeface="arial" charset="0"/>
              <a:ea typeface="+mn-ea"/>
              <a:cs typeface="+mn-cs"/>
            </a:endParaRPr>
          </a:p>
        </p:txBody>
      </p:sp>
    </p:spTree>
    <p:extLst>
      <p:ext uri="{BB962C8B-B14F-4D97-AF65-F5344CB8AC3E}">
        <p14:creationId xmlns:p14="http://schemas.microsoft.com/office/powerpoint/2010/main" val="364099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Calibri"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diam </a:t>
            </a:r>
            <a:r>
              <a:rPr lang="en-US" dirty="0" err="1"/>
              <a:t>maecenas</a:t>
            </a:r>
            <a:r>
              <a:rPr lang="en-US" dirty="0"/>
              <a:t> sed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a:t>Sed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a:t>
            </a:r>
            <a:r>
              <a:rPr lang="en-US" dirty="0" err="1"/>
              <a:t>lacus</a:t>
            </a:r>
            <a:r>
              <a:rPr lang="en-US" dirty="0"/>
              <a:t>.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sociis.</a:t>
            </a:r>
          </a:p>
          <a:p>
            <a:pPr lvl="0"/>
            <a:r>
              <a:rPr lang="en-US" dirty="0"/>
              <a:t>Sed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2397791" y="6376982"/>
            <a:ext cx="8956009" cy="353943"/>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spTree>
    <p:extLst>
      <p:ext uri="{BB962C8B-B14F-4D97-AF65-F5344CB8AC3E}">
        <p14:creationId xmlns:p14="http://schemas.microsoft.com/office/powerpoint/2010/main" val="4055081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327687" y="6310312"/>
            <a:ext cx="8801669" cy="3651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lang="en-US" sz="1000" b="0" i="0" u="none" strike="noStrike" baseline="0">
                <a:solidFill>
                  <a:schemeClr val="tx1"/>
                </a:solidFill>
                <a:latin typeface="arial" charset="0"/>
              </a:defRPr>
            </a:lvl1pPr>
          </a:lstStyle>
          <a:p>
            <a:pPr>
              <a:defRPr/>
            </a:pPr>
            <a:r>
              <a:rPr lang="en-US" i="1" dirty="0">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21908992"/>
      </p:ext>
    </p:extLst>
  </p:cSld>
  <p:clrMap bg1="lt1" tx1="dk1" bg2="lt2" tx2="dk2" accent1="accent1" accent2="accent2" accent3="accent3" accent4="accent4" accent5="accent5" accent6="accent6" hlink="hlink" folHlink="folHlink"/>
  <p:sldLayoutIdLst>
    <p:sldLayoutId id="2147483754" r:id="rId1"/>
    <p:sldLayoutId id="2147483756" r:id="rId2"/>
    <p:sldLayoutId id="2147483768" r:id="rId3"/>
    <p:sldLayoutId id="2147483766" r:id="rId4"/>
    <p:sldLayoutId id="2147483770" r:id="rId5"/>
    <p:sldLayoutId id="2147483769" r:id="rId6"/>
    <p:sldLayoutId id="2147483758" r:id="rId7"/>
    <p:sldLayoutId id="2147483767" r:id="rId8"/>
    <p:sldLayoutId id="2147483763" r:id="rId9"/>
    <p:sldLayoutId id="2147483764" r:id="rId10"/>
  </p:sldLayoutIdLst>
  <p:hf sldNum="0" hd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4.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8.xml"/><Relationship Id="rId1" Type="http://schemas.openxmlformats.org/officeDocument/2006/relationships/slideLayout" Target="../slideLayouts/slideLayout8.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4.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38.xml"/><Relationship Id="rId1" Type="http://schemas.openxmlformats.org/officeDocument/2006/relationships/slideLayout" Target="../slideLayouts/slideLayout8.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39.xml"/><Relationship Id="rId1" Type="http://schemas.openxmlformats.org/officeDocument/2006/relationships/slideLayout" Target="../slideLayouts/slideLayout8.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4">
            <a:extLst>
              <a:ext uri="{FF2B5EF4-FFF2-40B4-BE49-F238E27FC236}">
                <a16:creationId xmlns:a16="http://schemas.microsoft.com/office/drawing/2014/main" id="{D62C56F7-3E85-47E9-919F-06142667F5C7}"/>
              </a:ext>
            </a:extLst>
          </p:cNvPr>
          <p:cNvSpPr>
            <a:spLocks noGrp="1"/>
          </p:cNvSpPr>
          <p:nvPr>
            <p:ph type="title"/>
          </p:nvPr>
        </p:nvSpPr>
        <p:spPr>
          <a:xfrm>
            <a:off x="800674" y="3429000"/>
            <a:ext cx="6402684" cy="1294172"/>
          </a:xfrm>
        </p:spPr>
        <p:txBody>
          <a:bodyPr/>
          <a:lstStyle/>
          <a:p>
            <a:r>
              <a:rPr lang="en-US" sz="4000" dirty="0"/>
              <a:t>Chapter 6</a:t>
            </a:r>
            <a:br>
              <a:rPr lang="en-US" sz="4000" dirty="0"/>
            </a:br>
            <a:r>
              <a:rPr lang="en-US" sz="4000" dirty="0"/>
              <a:t>The Economics of Political Action</a:t>
            </a:r>
          </a:p>
        </p:txBody>
      </p:sp>
      <p:sp>
        <p:nvSpPr>
          <p:cNvPr id="5" name="Footer Placeholder 4"/>
          <p:cNvSpPr>
            <a:spLocks noGrp="1"/>
          </p:cNvSpPr>
          <p:nvPr>
            <p:ph type="ftr" sz="quarter" idx="3"/>
          </p:nvPr>
        </p:nvSpPr>
        <p:spPr>
          <a:xfrm>
            <a:off x="2346872" y="6375089"/>
            <a:ext cx="9396434" cy="365125"/>
          </a:xfrm>
        </p:spPr>
        <p:txBody>
          <a:bodyPr/>
          <a:lstStyle/>
          <a:p>
            <a:r>
              <a:rPr lang="en-US" dirty="0">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947061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The Size and Growth of the</a:t>
            </a:r>
            <a:br>
              <a:rPr lang="en-US" dirty="0"/>
            </a:br>
            <a:r>
              <a:rPr lang="en-US" dirty="0"/>
              <a:t>U.S. Government</a:t>
            </a:r>
          </a:p>
        </p:txBody>
      </p:sp>
    </p:spTree>
    <p:extLst>
      <p:ext uri="{BB962C8B-B14F-4D97-AF65-F5344CB8AC3E}">
        <p14:creationId xmlns:p14="http://schemas.microsoft.com/office/powerpoint/2010/main" val="957635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Government Spending as a Share </a:t>
            </a:r>
            <a:br>
              <a:rPr lang="en-US" dirty="0"/>
            </a:br>
            <a:r>
              <a:rPr lang="en-US" dirty="0"/>
              <a:t>of the U.S. Economy: 1930–2019</a:t>
            </a:r>
          </a:p>
        </p:txBody>
      </p:sp>
      <p:sp>
        <p:nvSpPr>
          <p:cNvPr id="3" name="Content Placeholder 2"/>
          <p:cNvSpPr>
            <a:spLocks noGrp="1"/>
          </p:cNvSpPr>
          <p:nvPr>
            <p:ph type="body" sz="quarter" idx="17"/>
          </p:nvPr>
        </p:nvSpPr>
        <p:spPr/>
        <p:txBody>
          <a:bodyPr>
            <a:normAutofit/>
          </a:bodyPr>
          <a:lstStyle/>
          <a:p>
            <a:pPr marL="231775" indent="-231775">
              <a:spcBef>
                <a:spcPts val="1600"/>
              </a:spcBef>
            </a:pPr>
            <a:r>
              <a:rPr lang="en-US" sz="2400" dirty="0"/>
              <a:t>The following slide shows total government spending (federal, state, and local) as a share of the US economy.</a:t>
            </a:r>
          </a:p>
          <a:p>
            <a:pPr marL="231775" indent="-231775">
              <a:spcBef>
                <a:spcPts val="1600"/>
              </a:spcBef>
            </a:pPr>
            <a:r>
              <a:rPr lang="en-US" sz="2400" dirty="0"/>
              <a:t>Total government spending accounted for only 9.9% of GDP in 1930; only one third of this spending was at the federal level.</a:t>
            </a:r>
          </a:p>
          <a:p>
            <a:pPr marL="231775" indent="-231775">
              <a:spcBef>
                <a:spcPts val="1600"/>
              </a:spcBef>
            </a:pPr>
            <a:r>
              <a:rPr lang="en-US" sz="2400" dirty="0"/>
              <a:t>Government spending, particularly at the federal level, soared from 1930 to 1980. Total government spending rose from 9.9% of GDP in 1930 to 33.7% in 1980 </a:t>
            </a:r>
            <a:r>
              <a:rPr lang="en-US" sz="2400" i="1" dirty="0"/>
              <a:t>(</a:t>
            </a:r>
            <a:r>
              <a:rPr lang="en-US" sz="2400" b="1" i="1" u="sng" dirty="0"/>
              <a:t>more than 3 times its 1930 level</a:t>
            </a:r>
            <a:r>
              <a:rPr lang="en-US" sz="2400" i="1" dirty="0"/>
              <a:t>)</a:t>
            </a:r>
            <a:r>
              <a:rPr lang="en-US" sz="2400" dirty="0"/>
              <a:t>.</a:t>
            </a:r>
          </a:p>
          <a:p>
            <a:pPr marL="231775" indent="-231775">
              <a:spcBef>
                <a:spcPts val="1600"/>
              </a:spcBef>
            </a:pPr>
            <a:r>
              <a:rPr lang="en-US" sz="2400" dirty="0"/>
              <a:t>After remaining fairly constant between 1980 and 2000, the size of government increased substantially to 40.5 percent in 2010 and 36.2 percent in 2019.</a:t>
            </a:r>
          </a:p>
        </p:txBody>
      </p:sp>
    </p:spTree>
    <p:extLst>
      <p:ext uri="{BB962C8B-B14F-4D97-AF65-F5344CB8AC3E}">
        <p14:creationId xmlns:p14="http://schemas.microsoft.com/office/powerpoint/2010/main" val="1299851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C2162-41F4-D748-913F-25606801C709}"/>
              </a:ext>
            </a:extLst>
          </p:cNvPr>
          <p:cNvSpPr>
            <a:spLocks noGrp="1"/>
          </p:cNvSpPr>
          <p:nvPr>
            <p:ph type="title"/>
          </p:nvPr>
        </p:nvSpPr>
        <p:spPr/>
        <p:txBody>
          <a:bodyPr/>
          <a:lstStyle/>
          <a:p>
            <a:r>
              <a:rPr lang="en-US" dirty="0"/>
              <a:t>The Size of the US Government: 1930-2019</a:t>
            </a:r>
          </a:p>
        </p:txBody>
      </p:sp>
      <p:grpSp>
        <p:nvGrpSpPr>
          <p:cNvPr id="4" name="Group 3">
            <a:extLst>
              <a:ext uri="{FF2B5EF4-FFF2-40B4-BE49-F238E27FC236}">
                <a16:creationId xmlns:a16="http://schemas.microsoft.com/office/drawing/2014/main" id="{FEC25CC3-48DA-DD40-86B0-AC7867F066D4}"/>
              </a:ext>
            </a:extLst>
          </p:cNvPr>
          <p:cNvGrpSpPr/>
          <p:nvPr/>
        </p:nvGrpSpPr>
        <p:grpSpPr>
          <a:xfrm>
            <a:off x="2191062" y="902318"/>
            <a:ext cx="8163819" cy="5321508"/>
            <a:chOff x="2191062" y="902318"/>
            <a:chExt cx="8163819" cy="5321508"/>
          </a:xfrm>
        </p:grpSpPr>
        <p:pic>
          <p:nvPicPr>
            <p:cNvPr id="5" name="Picture 4" descr="Chart, bar chart&#10;&#10;Description automatically generated">
              <a:extLst>
                <a:ext uri="{FF2B5EF4-FFF2-40B4-BE49-F238E27FC236}">
                  <a16:creationId xmlns:a16="http://schemas.microsoft.com/office/drawing/2014/main" id="{9979E53E-24E2-C64D-B432-10B4B2F4A372}"/>
                </a:ext>
              </a:extLst>
            </p:cNvPr>
            <p:cNvPicPr>
              <a:picLocks noChangeAspect="1"/>
            </p:cNvPicPr>
            <p:nvPr/>
          </p:nvPicPr>
          <p:blipFill rotWithShape="1">
            <a:blip r:embed="rId2"/>
            <a:srcRect l="2695" t="15945" r="9536" b="7346"/>
            <a:stretch/>
          </p:blipFill>
          <p:spPr>
            <a:xfrm>
              <a:off x="2191062" y="902318"/>
              <a:ext cx="7809875" cy="5321508"/>
            </a:xfrm>
            <a:prstGeom prst="rect">
              <a:avLst/>
            </a:prstGeom>
          </p:spPr>
        </p:pic>
        <p:sp>
          <p:nvSpPr>
            <p:cNvPr id="3" name="TextBox 2">
              <a:extLst>
                <a:ext uri="{FF2B5EF4-FFF2-40B4-BE49-F238E27FC236}">
                  <a16:creationId xmlns:a16="http://schemas.microsoft.com/office/drawing/2014/main" id="{B48652A7-6E06-AF4F-BDA5-DFC5498F40CB}"/>
                </a:ext>
              </a:extLst>
            </p:cNvPr>
            <p:cNvSpPr txBox="1"/>
            <p:nvPr/>
          </p:nvSpPr>
          <p:spPr>
            <a:xfrm rot="16200000">
              <a:off x="7517156" y="3386100"/>
              <a:ext cx="5321508" cy="353943"/>
            </a:xfrm>
            <a:prstGeom prst="rect">
              <a:avLst/>
            </a:prstGeom>
            <a:noFill/>
            <a:effectLst/>
          </p:spPr>
          <p:txBody>
            <a:bodyPr wrap="square" lIns="0" tIns="0" rIns="0" rtlCol="0" anchor="b">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Source: Bureau of Economic Analysis, </a:t>
              </a:r>
              <a:r>
                <a:rPr lang="en-US" sz="1000" dirty="0" err="1">
                  <a:latin typeface="Open Sans" panose="020B0606030504020204" pitchFamily="34" charset="0"/>
                  <a:ea typeface="Open Sans" panose="020B0606030504020204" pitchFamily="34" charset="0"/>
                  <a:cs typeface="Open Sans" panose="020B0606030504020204" pitchFamily="34" charset="0"/>
                </a:rPr>
                <a:t>www.bea.gov</a:t>
              </a:r>
              <a:r>
                <a:rPr lang="en-US" sz="1000" dirty="0">
                  <a:latin typeface="Open Sans" panose="020B0606030504020204" pitchFamily="34" charset="0"/>
                  <a:ea typeface="Open Sans" panose="020B0606030504020204" pitchFamily="34" charset="0"/>
                  <a:cs typeface="Open Sans" panose="020B0606030504020204" pitchFamily="34" charset="0"/>
                </a:rPr>
                <a:t>. Grants to state and local governments are included in federal expenditures. Individual data may not add to total due to rounding.</a:t>
              </a:r>
            </a:p>
          </p:txBody>
        </p:sp>
      </p:grpSp>
    </p:spTree>
    <p:extLst>
      <p:ext uri="{BB962C8B-B14F-4D97-AF65-F5344CB8AC3E}">
        <p14:creationId xmlns:p14="http://schemas.microsoft.com/office/powerpoint/2010/main" val="2227327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5E2C5-E429-D14E-B487-BEB48291CA0F}"/>
              </a:ext>
            </a:extLst>
          </p:cNvPr>
          <p:cNvSpPr>
            <a:spLocks noGrp="1"/>
          </p:cNvSpPr>
          <p:nvPr>
            <p:ph type="title"/>
          </p:nvPr>
        </p:nvSpPr>
        <p:spPr/>
        <p:txBody>
          <a:bodyPr/>
          <a:lstStyle/>
          <a:p>
            <a:r>
              <a:rPr lang="en-US" dirty="0"/>
              <a:t>How the Federal Government Spends, 2019</a:t>
            </a:r>
          </a:p>
        </p:txBody>
      </p:sp>
      <p:grpSp>
        <p:nvGrpSpPr>
          <p:cNvPr id="7" name="Group 6">
            <a:extLst>
              <a:ext uri="{FF2B5EF4-FFF2-40B4-BE49-F238E27FC236}">
                <a16:creationId xmlns:a16="http://schemas.microsoft.com/office/drawing/2014/main" id="{F0A1E7DD-EF2A-A046-89C8-9422463411C9}"/>
              </a:ext>
            </a:extLst>
          </p:cNvPr>
          <p:cNvGrpSpPr/>
          <p:nvPr/>
        </p:nvGrpSpPr>
        <p:grpSpPr>
          <a:xfrm>
            <a:off x="3765029" y="1037230"/>
            <a:ext cx="4661941" cy="5363571"/>
            <a:chOff x="3765029" y="1037230"/>
            <a:chExt cx="4661941" cy="5363571"/>
          </a:xfrm>
        </p:grpSpPr>
        <p:pic>
          <p:nvPicPr>
            <p:cNvPr id="5" name="Picture 4" descr="Chart, pie chart&#10;&#10;Description automatically generated">
              <a:extLst>
                <a:ext uri="{FF2B5EF4-FFF2-40B4-BE49-F238E27FC236}">
                  <a16:creationId xmlns:a16="http://schemas.microsoft.com/office/drawing/2014/main" id="{B18C83E9-53A9-4843-9AEB-BAF304C96082}"/>
                </a:ext>
              </a:extLst>
            </p:cNvPr>
            <p:cNvPicPr>
              <a:picLocks noChangeAspect="1"/>
            </p:cNvPicPr>
            <p:nvPr/>
          </p:nvPicPr>
          <p:blipFill rotWithShape="1">
            <a:blip r:embed="rId3"/>
            <a:srcRect l="10618" t="26449" r="49287" b="8446"/>
            <a:stretch/>
          </p:blipFill>
          <p:spPr>
            <a:xfrm>
              <a:off x="3765029" y="1037230"/>
              <a:ext cx="4661941" cy="5233165"/>
            </a:xfrm>
            <a:prstGeom prst="rect">
              <a:avLst/>
            </a:prstGeom>
          </p:spPr>
        </p:pic>
        <p:sp>
          <p:nvSpPr>
            <p:cNvPr id="6" name="TextBox 5">
              <a:extLst>
                <a:ext uri="{FF2B5EF4-FFF2-40B4-BE49-F238E27FC236}">
                  <a16:creationId xmlns:a16="http://schemas.microsoft.com/office/drawing/2014/main" id="{253F3020-F1BF-5740-9354-19E80509B030}"/>
                </a:ext>
              </a:extLst>
            </p:cNvPr>
            <p:cNvSpPr txBox="1"/>
            <p:nvPr/>
          </p:nvSpPr>
          <p:spPr>
            <a:xfrm>
              <a:off x="4302177" y="6169969"/>
              <a:ext cx="3922869" cy="230832"/>
            </a:xfrm>
            <a:prstGeom prst="rect">
              <a:avLst/>
            </a:prstGeom>
            <a:noFill/>
            <a:effectLst/>
          </p:spPr>
          <p:txBody>
            <a:bodyPr wrap="none" lIns="0" tIns="0" rIns="0" rtlCol="0" anchor="b">
              <a:spAutoFit/>
            </a:bodyPr>
            <a:lstStyle/>
            <a:p>
              <a:r>
                <a:rPr lang="en-US" sz="1200" dirty="0">
                  <a:latin typeface="Open Sans" panose="020B0606030504020204" pitchFamily="34" charset="0"/>
                  <a:ea typeface="Open Sans" panose="020B0606030504020204" pitchFamily="34" charset="0"/>
                  <a:cs typeface="Open Sans" panose="020B0606030504020204" pitchFamily="34" charset="0"/>
                </a:rPr>
                <a:t>Source: Office of Management and Budget, </a:t>
              </a:r>
              <a:r>
                <a:rPr lang="en-US" sz="1200" dirty="0" err="1">
                  <a:latin typeface="Open Sans" panose="020B0606030504020204" pitchFamily="34" charset="0"/>
                  <a:ea typeface="Open Sans" panose="020B0606030504020204" pitchFamily="34" charset="0"/>
                  <a:cs typeface="Open Sans" panose="020B0606030504020204" pitchFamily="34" charset="0"/>
                </a:rPr>
                <a:t>www.omb.gov</a:t>
              </a: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2248497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68518-E883-7B47-BE24-0F42ECA12000}"/>
              </a:ext>
            </a:extLst>
          </p:cNvPr>
          <p:cNvSpPr>
            <a:spLocks noGrp="1"/>
          </p:cNvSpPr>
          <p:nvPr>
            <p:ph type="title"/>
          </p:nvPr>
        </p:nvSpPr>
        <p:spPr/>
        <p:txBody>
          <a:bodyPr/>
          <a:lstStyle/>
          <a:p>
            <a:r>
              <a:rPr lang="en-US" dirty="0"/>
              <a:t>How State and Local Governments Spend, 2017</a:t>
            </a:r>
          </a:p>
        </p:txBody>
      </p:sp>
      <p:grpSp>
        <p:nvGrpSpPr>
          <p:cNvPr id="6" name="Group 5">
            <a:extLst>
              <a:ext uri="{FF2B5EF4-FFF2-40B4-BE49-F238E27FC236}">
                <a16:creationId xmlns:a16="http://schemas.microsoft.com/office/drawing/2014/main" id="{A48A3EF8-75EB-F147-8693-7DEBA65B21B5}"/>
              </a:ext>
            </a:extLst>
          </p:cNvPr>
          <p:cNvGrpSpPr/>
          <p:nvPr/>
        </p:nvGrpSpPr>
        <p:grpSpPr>
          <a:xfrm>
            <a:off x="3210398" y="1037230"/>
            <a:ext cx="5425007" cy="5329084"/>
            <a:chOff x="3210398" y="1037230"/>
            <a:chExt cx="5425007" cy="5329084"/>
          </a:xfrm>
        </p:grpSpPr>
        <p:pic>
          <p:nvPicPr>
            <p:cNvPr id="4" name="Picture 3" descr="Chart, pie chart&#10;&#10;Description automatically generated">
              <a:extLst>
                <a:ext uri="{FF2B5EF4-FFF2-40B4-BE49-F238E27FC236}">
                  <a16:creationId xmlns:a16="http://schemas.microsoft.com/office/drawing/2014/main" id="{E2A7BEEA-5815-E842-8204-785BF0B2058A}"/>
                </a:ext>
              </a:extLst>
            </p:cNvPr>
            <p:cNvPicPr>
              <a:picLocks noChangeAspect="1"/>
            </p:cNvPicPr>
            <p:nvPr/>
          </p:nvPicPr>
          <p:blipFill rotWithShape="1">
            <a:blip r:embed="rId2"/>
            <a:srcRect l="50344" t="26612" r="5861" b="8860"/>
            <a:stretch/>
          </p:blipFill>
          <p:spPr>
            <a:xfrm>
              <a:off x="3210398" y="1037230"/>
              <a:ext cx="5089095" cy="5183688"/>
            </a:xfrm>
            <a:prstGeom prst="rect">
              <a:avLst/>
            </a:prstGeom>
          </p:spPr>
        </p:pic>
        <p:sp>
          <p:nvSpPr>
            <p:cNvPr id="5" name="TextBox 4">
              <a:extLst>
                <a:ext uri="{FF2B5EF4-FFF2-40B4-BE49-F238E27FC236}">
                  <a16:creationId xmlns:a16="http://schemas.microsoft.com/office/drawing/2014/main" id="{075B4ABA-738F-3D47-8B14-8E0EE491A001}"/>
                </a:ext>
              </a:extLst>
            </p:cNvPr>
            <p:cNvSpPr txBox="1"/>
            <p:nvPr/>
          </p:nvSpPr>
          <p:spPr>
            <a:xfrm>
              <a:off x="3762533" y="6135482"/>
              <a:ext cx="4872872" cy="230832"/>
            </a:xfrm>
            <a:prstGeom prst="rect">
              <a:avLst/>
            </a:prstGeom>
            <a:noFill/>
            <a:effectLst/>
          </p:spPr>
          <p:txBody>
            <a:bodyPr wrap="none" lIns="0" tIns="0" rIns="0" rtlCol="0" anchor="b">
              <a:spAutoFit/>
            </a:bodyPr>
            <a:lstStyle/>
            <a:p>
              <a:r>
                <a:rPr lang="en-US" sz="1200" dirty="0">
                  <a:latin typeface="Open Sans" panose="020B0606030504020204" pitchFamily="34" charset="0"/>
                  <a:ea typeface="Open Sans" panose="020B0606030504020204" pitchFamily="34" charset="0"/>
                  <a:cs typeface="Open Sans" panose="020B0606030504020204" pitchFamily="34" charset="0"/>
                </a:rPr>
                <a:t>Source: U.S. Census Bureau, State and Local Government Finances, 2017</a:t>
              </a:r>
            </a:p>
          </p:txBody>
        </p:sp>
      </p:grpSp>
    </p:spTree>
    <p:extLst>
      <p:ext uri="{BB962C8B-B14F-4D97-AF65-F5344CB8AC3E}">
        <p14:creationId xmlns:p14="http://schemas.microsoft.com/office/powerpoint/2010/main" val="1115686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6ED2E-C312-9E4B-A27B-31A315B66DF1}"/>
              </a:ext>
            </a:extLst>
          </p:cNvPr>
          <p:cNvSpPr>
            <a:spLocks noGrp="1"/>
          </p:cNvSpPr>
          <p:nvPr>
            <p:ph type="title"/>
          </p:nvPr>
        </p:nvSpPr>
        <p:spPr/>
        <p:txBody>
          <a:bodyPr/>
          <a:lstStyle/>
          <a:p>
            <a:r>
              <a:rPr lang="en-US" dirty="0"/>
              <a:t>The Growth of Government Transfer Payments</a:t>
            </a:r>
          </a:p>
        </p:txBody>
      </p:sp>
      <p:sp>
        <p:nvSpPr>
          <p:cNvPr id="3" name="Text Placeholder 2">
            <a:extLst>
              <a:ext uri="{FF2B5EF4-FFF2-40B4-BE49-F238E27FC236}">
                <a16:creationId xmlns:a16="http://schemas.microsoft.com/office/drawing/2014/main" id="{79017DB0-042B-6745-947E-1DDDB8E371D9}"/>
              </a:ext>
            </a:extLst>
          </p:cNvPr>
          <p:cNvSpPr>
            <a:spLocks noGrp="1"/>
          </p:cNvSpPr>
          <p:nvPr>
            <p:ph type="body" sz="quarter" idx="17"/>
          </p:nvPr>
        </p:nvSpPr>
        <p:spPr>
          <a:xfrm>
            <a:off x="743576" y="1263544"/>
            <a:ext cx="10610224" cy="1419693"/>
          </a:xfrm>
        </p:spPr>
        <p:txBody>
          <a:bodyPr/>
          <a:lstStyle/>
          <a:p>
            <a:r>
              <a:rPr lang="en-US" b="1" i="1" dirty="0"/>
              <a:t>Transfer payments</a:t>
            </a:r>
            <a:r>
              <a:rPr lang="en-US" dirty="0"/>
              <a:t> tax income from some and transfer it to others. </a:t>
            </a:r>
          </a:p>
          <a:p>
            <a:r>
              <a:rPr lang="en-US" dirty="0"/>
              <a:t>As is illustrated here, government transfer payments have grown persistently during the past eight decades.</a:t>
            </a:r>
          </a:p>
          <a:p>
            <a:endParaRPr lang="en-US" dirty="0"/>
          </a:p>
          <a:p>
            <a:endParaRPr lang="en-US" dirty="0"/>
          </a:p>
        </p:txBody>
      </p:sp>
      <p:grpSp>
        <p:nvGrpSpPr>
          <p:cNvPr id="7" name="Group 6">
            <a:extLst>
              <a:ext uri="{FF2B5EF4-FFF2-40B4-BE49-F238E27FC236}">
                <a16:creationId xmlns:a16="http://schemas.microsoft.com/office/drawing/2014/main" id="{435746E5-2DF4-7141-8297-C386A852FB8F}"/>
              </a:ext>
            </a:extLst>
          </p:cNvPr>
          <p:cNvGrpSpPr/>
          <p:nvPr/>
        </p:nvGrpSpPr>
        <p:grpSpPr>
          <a:xfrm>
            <a:off x="1239187" y="2353456"/>
            <a:ext cx="9713626" cy="3852472"/>
            <a:chOff x="1239187" y="2353456"/>
            <a:chExt cx="9713626" cy="3852472"/>
          </a:xfrm>
        </p:grpSpPr>
        <p:pic>
          <p:nvPicPr>
            <p:cNvPr id="5" name="Picture 4" descr="Chart, bar chart&#10;&#10;Description automatically generated">
              <a:extLst>
                <a:ext uri="{FF2B5EF4-FFF2-40B4-BE49-F238E27FC236}">
                  <a16:creationId xmlns:a16="http://schemas.microsoft.com/office/drawing/2014/main" id="{4ED8F8C8-1045-0748-849B-499A7AA74C9C}"/>
                </a:ext>
              </a:extLst>
            </p:cNvPr>
            <p:cNvPicPr>
              <a:picLocks noChangeAspect="1"/>
            </p:cNvPicPr>
            <p:nvPr/>
          </p:nvPicPr>
          <p:blipFill rotWithShape="1">
            <a:blip r:embed="rId3"/>
            <a:srcRect l="2676" t="30586" r="8446" b="7898"/>
            <a:stretch/>
          </p:blipFill>
          <p:spPr>
            <a:xfrm>
              <a:off x="1239187" y="2353456"/>
              <a:ext cx="9713626" cy="3852472"/>
            </a:xfrm>
            <a:prstGeom prst="rect">
              <a:avLst/>
            </a:prstGeom>
          </p:spPr>
        </p:pic>
        <p:sp>
          <p:nvSpPr>
            <p:cNvPr id="6" name="TextBox 5">
              <a:extLst>
                <a:ext uri="{FF2B5EF4-FFF2-40B4-BE49-F238E27FC236}">
                  <a16:creationId xmlns:a16="http://schemas.microsoft.com/office/drawing/2014/main" id="{AA675692-7F88-A94D-93C4-7B4802D25DB7}"/>
                </a:ext>
              </a:extLst>
            </p:cNvPr>
            <p:cNvSpPr txBox="1"/>
            <p:nvPr/>
          </p:nvSpPr>
          <p:spPr>
            <a:xfrm>
              <a:off x="1239187" y="5975096"/>
              <a:ext cx="3893502" cy="230832"/>
            </a:xfrm>
            <a:prstGeom prst="rect">
              <a:avLst/>
            </a:prstGeom>
            <a:noFill/>
            <a:effectLst/>
          </p:spPr>
          <p:txBody>
            <a:bodyPr wrap="none" lIns="0" tIns="0" rIns="0" rtlCol="0" anchor="b">
              <a:spAutoFit/>
            </a:bodyPr>
            <a:lstStyle/>
            <a:p>
              <a:r>
                <a:rPr lang="en-US" sz="1200" dirty="0">
                  <a:latin typeface="Open Sans" panose="020B0606030504020204" pitchFamily="34" charset="0"/>
                  <a:ea typeface="Open Sans" panose="020B0606030504020204" pitchFamily="34" charset="0"/>
                  <a:cs typeface="Open Sans" panose="020B0606030504020204" pitchFamily="34" charset="0"/>
                </a:rPr>
                <a:t>Source: Bureau of Economic Analysis, http://</a:t>
              </a:r>
              <a:r>
                <a:rPr lang="en-US" sz="1200" dirty="0" err="1">
                  <a:latin typeface="Open Sans" panose="020B0606030504020204" pitchFamily="34" charset="0"/>
                  <a:ea typeface="Open Sans" panose="020B0606030504020204" pitchFamily="34" charset="0"/>
                  <a:cs typeface="Open Sans" panose="020B0606030504020204" pitchFamily="34" charset="0"/>
                </a:rPr>
                <a:t>www.bea.gov</a:t>
              </a:r>
              <a:r>
                <a:rPr lang="en-US" sz="1200" dirty="0">
                  <a:latin typeface="Open Sans" panose="020B0606030504020204" pitchFamily="34" charset="0"/>
                  <a:ea typeface="Open Sans" panose="020B0606030504020204" pitchFamily="34" charset="0"/>
                  <a:cs typeface="Open Sans" panose="020B0606030504020204" pitchFamily="34" charset="0"/>
                </a:rPr>
                <a:t>.</a:t>
              </a:r>
            </a:p>
          </p:txBody>
        </p:sp>
      </p:grpSp>
    </p:spTree>
    <p:extLst>
      <p:ext uri="{BB962C8B-B14F-4D97-AF65-F5344CB8AC3E}">
        <p14:creationId xmlns:p14="http://schemas.microsoft.com/office/powerpoint/2010/main" val="365023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Similarities and Differences Between Political and Market Allocation</a:t>
            </a:r>
          </a:p>
        </p:txBody>
      </p:sp>
    </p:spTree>
    <p:extLst>
      <p:ext uri="{BB962C8B-B14F-4D97-AF65-F5344CB8AC3E}">
        <p14:creationId xmlns:p14="http://schemas.microsoft.com/office/powerpoint/2010/main" val="1276537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Similarities Between Government and Markets</a:t>
            </a:r>
          </a:p>
        </p:txBody>
      </p:sp>
      <p:graphicFrame>
        <p:nvGraphicFramePr>
          <p:cNvPr id="5" name="Diagram 4">
            <a:extLst>
              <a:ext uri="{FF2B5EF4-FFF2-40B4-BE49-F238E27FC236}">
                <a16:creationId xmlns:a16="http://schemas.microsoft.com/office/drawing/2014/main" id="{12017B29-C32F-9A4B-88D7-0856073320BE}"/>
              </a:ext>
            </a:extLst>
          </p:cNvPr>
          <p:cNvGraphicFramePr/>
          <p:nvPr>
            <p:extLst>
              <p:ext uri="{D42A27DB-BD31-4B8C-83A1-F6EECF244321}">
                <p14:modId xmlns:p14="http://schemas.microsoft.com/office/powerpoint/2010/main" val="1014506053"/>
              </p:ext>
            </p:extLst>
          </p:nvPr>
        </p:nvGraphicFramePr>
        <p:xfrm>
          <a:off x="2032000" y="1037230"/>
          <a:ext cx="8128000" cy="4134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9175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Differences Between Government and Markets</a:t>
            </a:r>
          </a:p>
        </p:txBody>
      </p:sp>
      <p:graphicFrame>
        <p:nvGraphicFramePr>
          <p:cNvPr id="5" name="Diagram 4">
            <a:extLst>
              <a:ext uri="{FF2B5EF4-FFF2-40B4-BE49-F238E27FC236}">
                <a16:creationId xmlns:a16="http://schemas.microsoft.com/office/drawing/2014/main" id="{170FB49D-154D-B141-924A-185399E413B9}"/>
              </a:ext>
            </a:extLst>
          </p:cNvPr>
          <p:cNvGraphicFramePr/>
          <p:nvPr>
            <p:extLst>
              <p:ext uri="{D42A27DB-BD31-4B8C-83A1-F6EECF244321}">
                <p14:modId xmlns:p14="http://schemas.microsoft.com/office/powerpoint/2010/main" val="3071835527"/>
              </p:ext>
            </p:extLst>
          </p:nvPr>
        </p:nvGraphicFramePr>
        <p:xfrm>
          <a:off x="838199" y="1037230"/>
          <a:ext cx="10515599"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52979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pPr>
              <a:lnSpc>
                <a:spcPts val="3500"/>
              </a:lnSpc>
            </a:pPr>
            <a:r>
              <a:rPr lang="en-US" dirty="0"/>
              <a:t>Differences Between Government and Markets</a:t>
            </a:r>
          </a:p>
        </p:txBody>
      </p:sp>
      <p:graphicFrame>
        <p:nvGraphicFramePr>
          <p:cNvPr id="4" name="Diagram 3">
            <a:extLst>
              <a:ext uri="{FF2B5EF4-FFF2-40B4-BE49-F238E27FC236}">
                <a16:creationId xmlns:a16="http://schemas.microsoft.com/office/drawing/2014/main" id="{3B128DB1-DBBE-8847-983D-FE34E3AAC8EC}"/>
              </a:ext>
            </a:extLst>
          </p:cNvPr>
          <p:cNvGraphicFramePr/>
          <p:nvPr>
            <p:extLst>
              <p:ext uri="{D42A27DB-BD31-4B8C-83A1-F6EECF244321}">
                <p14:modId xmlns:p14="http://schemas.microsoft.com/office/powerpoint/2010/main" val="2635261231"/>
              </p:ext>
            </p:extLst>
          </p:nvPr>
        </p:nvGraphicFramePr>
        <p:xfrm>
          <a:off x="1648917" y="1037230"/>
          <a:ext cx="9054059" cy="48688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2975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Political Decision Making:</a:t>
            </a:r>
            <a:br>
              <a:rPr lang="en-US" dirty="0"/>
            </a:br>
            <a:r>
              <a:rPr lang="en-US" dirty="0"/>
              <a:t>An Overview</a:t>
            </a:r>
          </a:p>
        </p:txBody>
      </p:sp>
    </p:spTree>
    <p:extLst>
      <p:ext uri="{BB962C8B-B14F-4D97-AF65-F5344CB8AC3E}">
        <p14:creationId xmlns:p14="http://schemas.microsoft.com/office/powerpoint/2010/main" val="3582913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Choice Analysis</a:t>
            </a:r>
          </a:p>
        </p:txBody>
      </p:sp>
      <p:sp>
        <p:nvSpPr>
          <p:cNvPr id="3" name="Content Placeholder 2"/>
          <p:cNvSpPr>
            <a:spLocks noGrp="1"/>
          </p:cNvSpPr>
          <p:nvPr>
            <p:ph type="body" sz="quarter" idx="17"/>
          </p:nvPr>
        </p:nvSpPr>
        <p:spPr/>
        <p:txBody>
          <a:bodyPr>
            <a:normAutofit/>
          </a:bodyPr>
          <a:lstStyle/>
          <a:p>
            <a:pPr>
              <a:spcBef>
                <a:spcPts val="1600"/>
              </a:spcBef>
            </a:pPr>
            <a:r>
              <a:rPr lang="en-US" sz="2400" b="1" i="1" dirty="0"/>
              <a:t>Public Choice analysis:</a:t>
            </a:r>
          </a:p>
          <a:p>
            <a:pPr lvl="1">
              <a:spcBef>
                <a:spcPts val="1600"/>
              </a:spcBef>
            </a:pPr>
            <a:r>
              <a:rPr lang="en-US" sz="2400" dirty="0"/>
              <a:t>Applies the tools of economics to the political process in order to provide insight concerning how the process works.</a:t>
            </a:r>
            <a:endParaRPr lang="en-US" sz="2400" i="1" dirty="0"/>
          </a:p>
          <a:p>
            <a:pPr>
              <a:spcBef>
                <a:spcPts val="1600"/>
              </a:spcBef>
            </a:pPr>
            <a:r>
              <a:rPr lang="en-US" sz="2400" dirty="0"/>
              <a:t>Self-interested behavior is present in both market and political sectors.</a:t>
            </a:r>
          </a:p>
          <a:p>
            <a:pPr>
              <a:spcBef>
                <a:spcPts val="1600"/>
              </a:spcBef>
            </a:pPr>
            <a:r>
              <a:rPr lang="en-US" sz="2400" dirty="0"/>
              <a:t>The political process can be viewed as a complex interaction among three groups:</a:t>
            </a:r>
          </a:p>
          <a:p>
            <a:pPr lvl="1">
              <a:spcBef>
                <a:spcPts val="1600"/>
              </a:spcBef>
            </a:pPr>
            <a:r>
              <a:rPr lang="en-US" sz="2400" dirty="0"/>
              <a:t>voter-taxpayers</a:t>
            </a:r>
          </a:p>
          <a:p>
            <a:pPr lvl="1">
              <a:spcBef>
                <a:spcPts val="1600"/>
              </a:spcBef>
            </a:pPr>
            <a:r>
              <a:rPr lang="en-US" sz="2400" dirty="0"/>
              <a:t>politicians</a:t>
            </a:r>
          </a:p>
          <a:p>
            <a:pPr lvl="1">
              <a:spcBef>
                <a:spcPts val="1600"/>
              </a:spcBef>
            </a:pPr>
            <a:r>
              <a:rPr lang="en-US" sz="2400" dirty="0"/>
              <a:t>bureaucrats</a:t>
            </a:r>
          </a:p>
        </p:txBody>
      </p:sp>
    </p:spTree>
    <p:extLst>
      <p:ext uri="{BB962C8B-B14F-4D97-AF65-F5344CB8AC3E}">
        <p14:creationId xmlns:p14="http://schemas.microsoft.com/office/powerpoint/2010/main" val="3935910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The Voter-Consumer</a:t>
            </a:r>
          </a:p>
        </p:txBody>
      </p:sp>
      <p:graphicFrame>
        <p:nvGraphicFramePr>
          <p:cNvPr id="4" name="Diagram 3">
            <a:extLst>
              <a:ext uri="{FF2B5EF4-FFF2-40B4-BE49-F238E27FC236}">
                <a16:creationId xmlns:a16="http://schemas.microsoft.com/office/drawing/2014/main" id="{703FBA03-E5C8-114D-A0AF-08AA4328021C}"/>
              </a:ext>
            </a:extLst>
          </p:cNvPr>
          <p:cNvGraphicFramePr/>
          <p:nvPr>
            <p:extLst>
              <p:ext uri="{D42A27DB-BD31-4B8C-83A1-F6EECF244321}">
                <p14:modId xmlns:p14="http://schemas.microsoft.com/office/powerpoint/2010/main" val="3760155057"/>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942035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The Politician-Supplier</a:t>
            </a:r>
          </a:p>
        </p:txBody>
      </p:sp>
      <p:graphicFrame>
        <p:nvGraphicFramePr>
          <p:cNvPr id="4" name="Diagram 3">
            <a:extLst>
              <a:ext uri="{FF2B5EF4-FFF2-40B4-BE49-F238E27FC236}">
                <a16:creationId xmlns:a16="http://schemas.microsoft.com/office/drawing/2014/main" id="{9C4A296E-8E61-0943-A063-9788A18E6A77}"/>
              </a:ext>
            </a:extLst>
          </p:cNvPr>
          <p:cNvGraphicFramePr/>
          <p:nvPr>
            <p:extLst>
              <p:ext uri="{D42A27DB-BD31-4B8C-83A1-F6EECF244321}">
                <p14:modId xmlns:p14="http://schemas.microsoft.com/office/powerpoint/2010/main" val="2356332492"/>
              </p:ext>
            </p:extLst>
          </p:nvPr>
        </p:nvGraphicFramePr>
        <p:xfrm>
          <a:off x="1414529" y="1037230"/>
          <a:ext cx="9362941"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337309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Government Bureaucrats</a:t>
            </a:r>
          </a:p>
        </p:txBody>
      </p:sp>
      <p:graphicFrame>
        <p:nvGraphicFramePr>
          <p:cNvPr id="4" name="Diagram 3">
            <a:extLst>
              <a:ext uri="{FF2B5EF4-FFF2-40B4-BE49-F238E27FC236}">
                <a16:creationId xmlns:a16="http://schemas.microsoft.com/office/drawing/2014/main" id="{31DC6599-796B-7B46-9A6A-77398BD6E682}"/>
              </a:ext>
            </a:extLst>
          </p:cNvPr>
          <p:cNvGraphicFramePr/>
          <p:nvPr>
            <p:extLst>
              <p:ext uri="{D42A27DB-BD31-4B8C-83A1-F6EECF244321}">
                <p14:modId xmlns:p14="http://schemas.microsoft.com/office/powerpoint/2010/main" val="3432784361"/>
              </p:ext>
            </p:extLst>
          </p:nvPr>
        </p:nvGraphicFramePr>
        <p:xfrm>
          <a:off x="1923960" y="1037230"/>
          <a:ext cx="8344079"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51805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70EF5-A7BE-4E4D-B6DF-7779D65A2F2B}"/>
              </a:ext>
            </a:extLst>
          </p:cNvPr>
          <p:cNvSpPr>
            <a:spLocks noGrp="1"/>
          </p:cNvSpPr>
          <p:nvPr>
            <p:ph type="title"/>
          </p:nvPr>
        </p:nvSpPr>
        <p:spPr/>
        <p:txBody>
          <a:bodyPr/>
          <a:lstStyle/>
          <a:p>
            <a:r>
              <a:rPr lang="en-US" dirty="0"/>
              <a:t>Outstanding Economist: James Buchanan</a:t>
            </a:r>
          </a:p>
        </p:txBody>
      </p:sp>
      <p:graphicFrame>
        <p:nvGraphicFramePr>
          <p:cNvPr id="4" name="Diagram 3">
            <a:extLst>
              <a:ext uri="{FF2B5EF4-FFF2-40B4-BE49-F238E27FC236}">
                <a16:creationId xmlns:a16="http://schemas.microsoft.com/office/drawing/2014/main" id="{7E9E3EF3-E935-9B42-A810-F4A9B0594B6F}"/>
              </a:ext>
            </a:extLst>
          </p:cNvPr>
          <p:cNvGraphicFramePr/>
          <p:nvPr>
            <p:extLst>
              <p:ext uri="{D42A27DB-BD31-4B8C-83A1-F6EECF244321}">
                <p14:modId xmlns:p14="http://schemas.microsoft.com/office/powerpoint/2010/main" val="3043459302"/>
              </p:ext>
            </p:extLst>
          </p:nvPr>
        </p:nvGraphicFramePr>
        <p:xfrm>
          <a:off x="3949148" y="1638300"/>
          <a:ext cx="7509566" cy="45000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A7B7E71F-A315-8E4C-BC19-223A751591E2}"/>
              </a:ext>
            </a:extLst>
          </p:cNvPr>
          <p:cNvPicPr>
            <a:picLocks noChangeAspect="1"/>
          </p:cNvPicPr>
          <p:nvPr/>
        </p:nvPicPr>
        <p:blipFill>
          <a:blip r:embed="rId8"/>
          <a:srcRect/>
          <a:stretch/>
        </p:blipFill>
        <p:spPr>
          <a:xfrm>
            <a:off x="826971" y="1826224"/>
            <a:ext cx="2569218" cy="3133969"/>
          </a:xfrm>
          <a:prstGeom prst="rect">
            <a:avLst/>
          </a:prstGeom>
          <a:effectLst>
            <a:outerShdw dist="76200" dir="2700000" algn="tl" rotWithShape="0">
              <a:schemeClr val="accent3"/>
            </a:outerShdw>
          </a:effectLst>
        </p:spPr>
      </p:pic>
      <p:sp>
        <p:nvSpPr>
          <p:cNvPr id="3" name="TextBox 2">
            <a:extLst>
              <a:ext uri="{FF2B5EF4-FFF2-40B4-BE49-F238E27FC236}">
                <a16:creationId xmlns:a16="http://schemas.microsoft.com/office/drawing/2014/main" id="{7AA0CA45-7A65-D145-811A-B45E1E84756F}"/>
              </a:ext>
            </a:extLst>
          </p:cNvPr>
          <p:cNvSpPr txBox="1"/>
          <p:nvPr/>
        </p:nvSpPr>
        <p:spPr>
          <a:xfrm rot="16200000">
            <a:off x="-896711" y="3214780"/>
            <a:ext cx="3259995" cy="230832"/>
          </a:xfrm>
          <a:prstGeom prst="rect">
            <a:avLst/>
          </a:prstGeom>
          <a:noFill/>
          <a:effectLst/>
        </p:spPr>
        <p:txBody>
          <a:bodyPr wrap="none" lIns="0" tIns="0" rIns="0" rtlCol="0" anchor="b">
            <a:spAutoFit/>
          </a:bodyPr>
          <a:lstStyle/>
          <a:p>
            <a:r>
              <a:rPr lang="en-US" sz="1200" dirty="0">
                <a:latin typeface="Open Sans" panose="020B0606030504020204" pitchFamily="34" charset="0"/>
                <a:ea typeface="Open Sans" panose="020B0606030504020204" pitchFamily="34" charset="0"/>
                <a:cs typeface="Open Sans" panose="020B0606030504020204" pitchFamily="34" charset="0"/>
              </a:rPr>
              <a:t>Wally McNamee /Corbis Historical/Getty Images</a:t>
            </a:r>
          </a:p>
        </p:txBody>
      </p:sp>
    </p:spTree>
    <p:extLst>
      <p:ext uri="{BB962C8B-B14F-4D97-AF65-F5344CB8AC3E}">
        <p14:creationId xmlns:p14="http://schemas.microsoft.com/office/powerpoint/2010/main" val="946201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When the Political Process</a:t>
            </a:r>
            <a:br>
              <a:rPr lang="en-US" dirty="0"/>
            </a:br>
            <a:r>
              <a:rPr lang="en-US" dirty="0"/>
              <a:t>Works Well</a:t>
            </a:r>
          </a:p>
        </p:txBody>
      </p:sp>
    </p:spTree>
    <p:extLst>
      <p:ext uri="{BB962C8B-B14F-4D97-AF65-F5344CB8AC3E}">
        <p14:creationId xmlns:p14="http://schemas.microsoft.com/office/powerpoint/2010/main" val="2883134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Distribution of Benefits and Costs Among Voters</a:t>
            </a:r>
            <a:endParaRPr lang="en-US" sz="2000" i="1" dirty="0"/>
          </a:p>
        </p:txBody>
      </p:sp>
      <p:sp>
        <p:nvSpPr>
          <p:cNvPr id="3" name="Text Placeholder 2">
            <a:extLst>
              <a:ext uri="{FF2B5EF4-FFF2-40B4-BE49-F238E27FC236}">
                <a16:creationId xmlns:a16="http://schemas.microsoft.com/office/drawing/2014/main" id="{A2AB406B-5D89-5C4F-8152-082EE3E4675E}"/>
              </a:ext>
            </a:extLst>
          </p:cNvPr>
          <p:cNvSpPr>
            <a:spLocks noGrp="1"/>
          </p:cNvSpPr>
          <p:nvPr>
            <p:ph type="body" sz="quarter" idx="17"/>
          </p:nvPr>
        </p:nvSpPr>
        <p:spPr>
          <a:xfrm>
            <a:off x="743576" y="1037230"/>
            <a:ext cx="5740313" cy="4995270"/>
          </a:xfrm>
        </p:spPr>
        <p:txBody>
          <a:bodyPr>
            <a:normAutofit/>
          </a:bodyPr>
          <a:lstStyle/>
          <a:p>
            <a:pPr>
              <a:spcBef>
                <a:spcPts val="1600"/>
              </a:spcBef>
            </a:pPr>
            <a:r>
              <a:rPr lang="en-US" dirty="0"/>
              <a:t>Consider how the 4 possible distributions of benefits and costs among voters affect the operation of representative government.</a:t>
            </a:r>
          </a:p>
          <a:p>
            <a:pPr>
              <a:spcBef>
                <a:spcPts val="1600"/>
              </a:spcBef>
            </a:pPr>
            <a:r>
              <a:rPr lang="en-US" dirty="0"/>
              <a:t>When benefits or costs are either both widespread or concentrated (type 1 or type 3), representative government tends to undertake projects that are productive and reject those that are unproductive.</a:t>
            </a:r>
          </a:p>
          <a:p>
            <a:pPr>
              <a:spcBef>
                <a:spcPts val="1600"/>
              </a:spcBef>
            </a:pPr>
            <a:r>
              <a:rPr lang="en-US" dirty="0"/>
              <a:t>When benefits are concentrated and costs widespread (type 2), representative government is biased towards the adoption of counterproductive (inefficient) activity.</a:t>
            </a:r>
          </a:p>
          <a:p>
            <a:pPr>
              <a:spcBef>
                <a:spcPts val="1600"/>
              </a:spcBef>
            </a:pPr>
            <a:r>
              <a:rPr lang="en-US" dirty="0"/>
              <a:t>Last, when benefits are widespread but the costs are concentrated (type 4), the political process often rejects productive projects.</a:t>
            </a:r>
          </a:p>
        </p:txBody>
      </p:sp>
      <p:pic>
        <p:nvPicPr>
          <p:cNvPr id="5" name="Picture 4" descr="Chart&#10;&#10;Description automatically generated">
            <a:extLst>
              <a:ext uri="{FF2B5EF4-FFF2-40B4-BE49-F238E27FC236}">
                <a16:creationId xmlns:a16="http://schemas.microsoft.com/office/drawing/2014/main" id="{1E1DFE4E-BC3D-9449-B758-1083A7984687}"/>
              </a:ext>
            </a:extLst>
          </p:cNvPr>
          <p:cNvPicPr>
            <a:picLocks noChangeAspect="1"/>
          </p:cNvPicPr>
          <p:nvPr/>
        </p:nvPicPr>
        <p:blipFill rotWithShape="1">
          <a:blip r:embed="rId3"/>
          <a:srcRect l="25743" t="36793" r="32376" b="7906"/>
          <a:stretch/>
        </p:blipFill>
        <p:spPr>
          <a:xfrm>
            <a:off x="6483890" y="1037230"/>
            <a:ext cx="4869910" cy="4195830"/>
          </a:xfrm>
          <a:prstGeom prst="rect">
            <a:avLst/>
          </a:prstGeom>
        </p:spPr>
      </p:pic>
    </p:spTree>
    <p:extLst>
      <p:ext uri="{BB962C8B-B14F-4D97-AF65-F5344CB8AC3E}">
        <p14:creationId xmlns:p14="http://schemas.microsoft.com/office/powerpoint/2010/main" val="11498122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Voting Works Well</a:t>
            </a:r>
          </a:p>
        </p:txBody>
      </p:sp>
      <p:sp>
        <p:nvSpPr>
          <p:cNvPr id="3" name="Content Placeholder 2"/>
          <p:cNvSpPr>
            <a:spLocks noGrp="1"/>
          </p:cNvSpPr>
          <p:nvPr>
            <p:ph type="body" sz="quarter" idx="17"/>
          </p:nvPr>
        </p:nvSpPr>
        <p:spPr/>
        <p:txBody>
          <a:bodyPr>
            <a:normAutofit/>
          </a:bodyPr>
          <a:lstStyle/>
          <a:p>
            <a:pPr>
              <a:spcBef>
                <a:spcPts val="1600"/>
              </a:spcBef>
            </a:pPr>
            <a:r>
              <a:rPr lang="en-US" sz="2400" dirty="0">
                <a:ea typeface="ＭＳ Ｐゴシック" pitchFamily="-107" charset="-128"/>
                <a:cs typeface="ＭＳ Ｐゴシック" pitchFamily="-107" charset="-128"/>
              </a:rPr>
              <a:t>Other things constant, legislators will have a strong incentive to support political actions that provide voters with large total benefits relative to costs.</a:t>
            </a:r>
          </a:p>
          <a:p>
            <a:pPr>
              <a:spcBef>
                <a:spcPts val="1600"/>
              </a:spcBef>
            </a:pPr>
            <a:r>
              <a:rPr lang="en-US" sz="2400" dirty="0">
                <a:ea typeface="ＭＳ Ｐゴシック" pitchFamily="-107" charset="-128"/>
                <a:cs typeface="ＭＳ Ｐゴシック" pitchFamily="-107" charset="-128"/>
              </a:rPr>
              <a:t>If a government project is productive, it will be possible to allocate the project’s cost so that all voters will gain. 	</a:t>
            </a:r>
          </a:p>
          <a:p>
            <a:pPr>
              <a:spcBef>
                <a:spcPts val="1600"/>
              </a:spcBef>
            </a:pPr>
            <a:r>
              <a:rPr lang="en-US" sz="2400" dirty="0">
                <a:ea typeface="ＭＳ Ｐゴシック" pitchFamily="-107" charset="-128"/>
                <a:cs typeface="ＭＳ Ｐゴシック" pitchFamily="-107" charset="-128"/>
              </a:rPr>
              <a:t>When voters pay in proportion to benefits received, all voters will gain if the government action is productive (and all will lose if it is unproductive). Under these circumstances, there is a harmony between good politics and economic efficiency.</a:t>
            </a:r>
          </a:p>
        </p:txBody>
      </p:sp>
    </p:spTree>
    <p:extLst>
      <p:ext uri="{BB962C8B-B14F-4D97-AF65-F5344CB8AC3E}">
        <p14:creationId xmlns:p14="http://schemas.microsoft.com/office/powerpoint/2010/main" val="288837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Benefits Derived by Voters from</a:t>
            </a:r>
            <a:br>
              <a:rPr lang="en-US" dirty="0"/>
            </a:br>
            <a:r>
              <a:rPr lang="en-US" dirty="0"/>
              <a:t>Hypothetical Road Project</a:t>
            </a:r>
          </a:p>
        </p:txBody>
      </p:sp>
      <p:sp>
        <p:nvSpPr>
          <p:cNvPr id="3" name="Text Placeholder 2">
            <a:extLst>
              <a:ext uri="{FF2B5EF4-FFF2-40B4-BE49-F238E27FC236}">
                <a16:creationId xmlns:a16="http://schemas.microsoft.com/office/drawing/2014/main" id="{90F0E4E3-2C81-5F4A-82E0-02E159BB6391}"/>
              </a:ext>
            </a:extLst>
          </p:cNvPr>
          <p:cNvSpPr>
            <a:spLocks noGrp="1"/>
          </p:cNvSpPr>
          <p:nvPr>
            <p:ph type="body" sz="quarter" idx="17"/>
          </p:nvPr>
        </p:nvSpPr>
        <p:spPr>
          <a:xfrm>
            <a:off x="743576" y="1638300"/>
            <a:ext cx="6079363" cy="4394200"/>
          </a:xfrm>
        </p:spPr>
        <p:txBody>
          <a:bodyPr/>
          <a:lstStyle/>
          <a:p>
            <a:pPr>
              <a:spcBef>
                <a:spcPts val="1600"/>
              </a:spcBef>
            </a:pPr>
            <a:r>
              <a:rPr lang="en-US" dirty="0"/>
              <a:t>Consider this government program. The total benefits ($40) exceed the tax cost ($25). It is, therefore, an efficient program.</a:t>
            </a:r>
          </a:p>
          <a:p>
            <a:pPr>
              <a:spcBef>
                <a:spcPts val="1600"/>
              </a:spcBef>
            </a:pPr>
            <a:r>
              <a:rPr lang="en-US" dirty="0"/>
              <a:t>Under </a:t>
            </a:r>
            <a:r>
              <a:rPr lang="en-US" b="1" i="1" dirty="0"/>
              <a:t>plan A</a:t>
            </a:r>
            <a:r>
              <a:rPr lang="en-US" dirty="0"/>
              <a:t>, the tax cost ($5) imposed on each voter is the same. If decided by majority vote, the project would be rejected by a 3 to 2 margin.</a:t>
            </a:r>
          </a:p>
          <a:p>
            <a:pPr>
              <a:spcBef>
                <a:spcPts val="1600"/>
              </a:spcBef>
            </a:pPr>
            <a:r>
              <a:rPr lang="en-US" dirty="0"/>
              <a:t>Under </a:t>
            </a:r>
            <a:r>
              <a:rPr lang="en-US" b="1" i="1" dirty="0"/>
              <a:t>plan B</a:t>
            </a:r>
            <a:r>
              <a:rPr lang="en-US" dirty="0"/>
              <a:t> each voter pays in proportion to benefits received. In this case, all voters gain and the program would pass unanimously.</a:t>
            </a:r>
          </a:p>
          <a:p>
            <a:pPr>
              <a:spcBef>
                <a:spcPts val="1600"/>
              </a:spcBef>
            </a:pPr>
            <a:r>
              <a:rPr lang="en-US" dirty="0"/>
              <a:t>This example shows that harmony between politics and economic efficiency exists when costs are allocated in proportion to benefits.</a:t>
            </a:r>
          </a:p>
        </p:txBody>
      </p:sp>
      <p:grpSp>
        <p:nvGrpSpPr>
          <p:cNvPr id="7" name="Group 6">
            <a:extLst>
              <a:ext uri="{FF2B5EF4-FFF2-40B4-BE49-F238E27FC236}">
                <a16:creationId xmlns:a16="http://schemas.microsoft.com/office/drawing/2014/main" id="{BC086196-6095-524B-8976-C68ADD596C57}"/>
              </a:ext>
            </a:extLst>
          </p:cNvPr>
          <p:cNvGrpSpPr/>
          <p:nvPr/>
        </p:nvGrpSpPr>
        <p:grpSpPr>
          <a:xfrm>
            <a:off x="6997877" y="1638300"/>
            <a:ext cx="4355923" cy="4075682"/>
            <a:chOff x="6997877" y="1638300"/>
            <a:chExt cx="4355923" cy="4075682"/>
          </a:xfrm>
        </p:grpSpPr>
        <p:pic>
          <p:nvPicPr>
            <p:cNvPr id="62" name="Picture 61" descr="Table&#10;&#10;Description automatically generated">
              <a:extLst>
                <a:ext uri="{FF2B5EF4-FFF2-40B4-BE49-F238E27FC236}">
                  <a16:creationId xmlns:a16="http://schemas.microsoft.com/office/drawing/2014/main" id="{8B054037-D092-614D-AD9D-6D3F67212DC3}"/>
                </a:ext>
              </a:extLst>
            </p:cNvPr>
            <p:cNvPicPr>
              <a:picLocks noChangeAspect="1"/>
            </p:cNvPicPr>
            <p:nvPr/>
          </p:nvPicPr>
          <p:blipFill rotWithShape="1">
            <a:blip r:embed="rId2"/>
            <a:srcRect l="42714" t="39461" r="50589" b="4409"/>
            <a:stretch/>
          </p:blipFill>
          <p:spPr>
            <a:xfrm>
              <a:off x="7993009" y="1638300"/>
              <a:ext cx="1008011" cy="4075682"/>
            </a:xfrm>
            <a:prstGeom prst="rect">
              <a:avLst/>
            </a:prstGeom>
          </p:spPr>
        </p:pic>
        <p:pic>
          <p:nvPicPr>
            <p:cNvPr id="63" name="Picture 62" descr="Table&#10;&#10;Description automatically generated">
              <a:extLst>
                <a:ext uri="{FF2B5EF4-FFF2-40B4-BE49-F238E27FC236}">
                  <a16:creationId xmlns:a16="http://schemas.microsoft.com/office/drawing/2014/main" id="{03BAE62C-A5F0-7A42-AB4A-EF880882F77E}"/>
                </a:ext>
              </a:extLst>
            </p:cNvPr>
            <p:cNvPicPr>
              <a:picLocks noChangeAspect="1"/>
            </p:cNvPicPr>
            <p:nvPr/>
          </p:nvPicPr>
          <p:blipFill rotWithShape="1">
            <a:blip r:embed="rId2"/>
            <a:srcRect l="20039" t="39461" r="73264" b="4409"/>
            <a:stretch/>
          </p:blipFill>
          <p:spPr>
            <a:xfrm>
              <a:off x="6997877" y="1638300"/>
              <a:ext cx="1008011" cy="4075682"/>
            </a:xfrm>
            <a:prstGeom prst="rect">
              <a:avLst/>
            </a:prstGeom>
          </p:spPr>
        </p:pic>
        <p:pic>
          <p:nvPicPr>
            <p:cNvPr id="78" name="Picture 77" descr="Table&#10;&#10;Description automatically generated">
              <a:extLst>
                <a:ext uri="{FF2B5EF4-FFF2-40B4-BE49-F238E27FC236}">
                  <a16:creationId xmlns:a16="http://schemas.microsoft.com/office/drawing/2014/main" id="{8BBBF71C-6FBF-9047-8A13-69D8484DE48A}"/>
                </a:ext>
              </a:extLst>
            </p:cNvPr>
            <p:cNvPicPr>
              <a:picLocks noChangeAspect="1"/>
            </p:cNvPicPr>
            <p:nvPr/>
          </p:nvPicPr>
          <p:blipFill rotWithShape="1">
            <a:blip r:embed="rId2"/>
            <a:srcRect l="77699" t="39461" r="13195" b="4409"/>
            <a:stretch/>
          </p:blipFill>
          <p:spPr>
            <a:xfrm>
              <a:off x="9983274" y="1638300"/>
              <a:ext cx="1370526" cy="4075682"/>
            </a:xfrm>
            <a:prstGeom prst="rect">
              <a:avLst/>
            </a:prstGeom>
          </p:spPr>
        </p:pic>
        <p:pic>
          <p:nvPicPr>
            <p:cNvPr id="64" name="Picture 63" descr="Table&#10;&#10;Description automatically generated">
              <a:extLst>
                <a:ext uri="{FF2B5EF4-FFF2-40B4-BE49-F238E27FC236}">
                  <a16:creationId xmlns:a16="http://schemas.microsoft.com/office/drawing/2014/main" id="{FEEE085A-EC9E-C34E-960F-A1A12FE3A66D}"/>
                </a:ext>
              </a:extLst>
            </p:cNvPr>
            <p:cNvPicPr>
              <a:picLocks noChangeAspect="1"/>
            </p:cNvPicPr>
            <p:nvPr/>
          </p:nvPicPr>
          <p:blipFill rotWithShape="1">
            <a:blip r:embed="rId2"/>
            <a:srcRect l="60906" t="39461" r="32397" b="4409"/>
            <a:stretch/>
          </p:blipFill>
          <p:spPr>
            <a:xfrm>
              <a:off x="8988141" y="1638300"/>
              <a:ext cx="1008012" cy="4075682"/>
            </a:xfrm>
            <a:prstGeom prst="rect">
              <a:avLst/>
            </a:prstGeom>
          </p:spPr>
        </p:pic>
        <p:pic>
          <p:nvPicPr>
            <p:cNvPr id="6" name="Picture 5" descr="Table&#10;&#10;Description automatically generated">
              <a:extLst>
                <a:ext uri="{FF2B5EF4-FFF2-40B4-BE49-F238E27FC236}">
                  <a16:creationId xmlns:a16="http://schemas.microsoft.com/office/drawing/2014/main" id="{95ED6997-5785-7848-94F4-AADE3A98AEF7}"/>
                </a:ext>
              </a:extLst>
            </p:cNvPr>
            <p:cNvPicPr>
              <a:picLocks noChangeAspect="1"/>
            </p:cNvPicPr>
            <p:nvPr/>
          </p:nvPicPr>
          <p:blipFill rotWithShape="1">
            <a:blip r:embed="rId2"/>
            <a:srcRect l="62945" t="39461" r="22500" b="51283"/>
            <a:stretch/>
          </p:blipFill>
          <p:spPr>
            <a:xfrm>
              <a:off x="8988141" y="1638300"/>
              <a:ext cx="2190721" cy="672105"/>
            </a:xfrm>
            <a:prstGeom prst="rect">
              <a:avLst/>
            </a:prstGeom>
          </p:spPr>
        </p:pic>
      </p:grpSp>
    </p:spTree>
    <p:extLst>
      <p:ext uri="{BB962C8B-B14F-4D97-AF65-F5344CB8AC3E}">
        <p14:creationId xmlns:p14="http://schemas.microsoft.com/office/powerpoint/2010/main" val="14922188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3103855877"/>
              </p:ext>
            </p:extLst>
          </p:nvPr>
        </p:nvGraphicFramePr>
        <p:xfrm>
          <a:off x="2032000" y="1738951"/>
          <a:ext cx="8128000" cy="35285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3813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177689362"/>
              </p:ext>
            </p:extLst>
          </p:nvPr>
        </p:nvGraphicFramePr>
        <p:xfrm>
          <a:off x="2032000" y="1738951"/>
          <a:ext cx="8128000" cy="35285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750736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1420848959"/>
              </p:ext>
            </p:extLst>
          </p:nvPr>
        </p:nvGraphicFramePr>
        <p:xfrm>
          <a:off x="1403798" y="1738951"/>
          <a:ext cx="9324303" cy="4025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573535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When the Political Process</a:t>
            </a:r>
            <a:br>
              <a:rPr lang="en-US" dirty="0"/>
            </a:br>
            <a:r>
              <a:rPr lang="en-US" dirty="0"/>
              <a:t>Works Poorly</a:t>
            </a:r>
          </a:p>
        </p:txBody>
      </p:sp>
    </p:spTree>
    <p:extLst>
      <p:ext uri="{BB962C8B-B14F-4D97-AF65-F5344CB8AC3E}">
        <p14:creationId xmlns:p14="http://schemas.microsoft.com/office/powerpoint/2010/main" val="3502544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Voting Conflicts with Economic Efficiency: Special Interest Effect</a:t>
            </a:r>
          </a:p>
        </p:txBody>
      </p:sp>
      <p:sp>
        <p:nvSpPr>
          <p:cNvPr id="3" name="Content Placeholder 2"/>
          <p:cNvSpPr>
            <a:spLocks noGrp="1"/>
          </p:cNvSpPr>
          <p:nvPr>
            <p:ph type="body" sz="quarter" idx="17"/>
          </p:nvPr>
        </p:nvSpPr>
        <p:spPr/>
        <p:txBody>
          <a:bodyPr>
            <a:normAutofit/>
          </a:bodyPr>
          <a:lstStyle/>
          <a:p>
            <a:pPr>
              <a:spcBef>
                <a:spcPts val="1600"/>
              </a:spcBef>
            </a:pPr>
            <a:r>
              <a:rPr lang="en-US" sz="2400" dirty="0">
                <a:ea typeface="ＭＳ Ｐゴシック" pitchFamily="-107" charset="-128"/>
                <a:cs typeface="ＭＳ Ｐゴシック" pitchFamily="-107" charset="-128"/>
              </a:rPr>
              <a:t>A </a:t>
            </a:r>
            <a:r>
              <a:rPr lang="en-US" sz="2400" b="1" i="1" dirty="0">
                <a:ea typeface="ＭＳ Ｐゴシック" pitchFamily="-107" charset="-128"/>
                <a:cs typeface="ＭＳ Ｐゴシック" pitchFamily="-107" charset="-128"/>
              </a:rPr>
              <a:t>special interest </a:t>
            </a:r>
            <a:r>
              <a:rPr lang="en-US" sz="2400" dirty="0">
                <a:ea typeface="ＭＳ Ｐゴシック" pitchFamily="-107" charset="-128"/>
                <a:cs typeface="ＭＳ Ｐゴシック" pitchFamily="-107" charset="-128"/>
              </a:rPr>
              <a:t>issue generates large personal benefit for a small number of constituents while imposing a small individual cost on a large number of others.</a:t>
            </a:r>
          </a:p>
          <a:p>
            <a:pPr>
              <a:spcBef>
                <a:spcPts val="1600"/>
              </a:spcBef>
            </a:pPr>
            <a:r>
              <a:rPr lang="en-US" sz="2400" dirty="0">
                <a:ea typeface="ＭＳ Ｐゴシック" pitchFamily="-107" charset="-128"/>
                <a:cs typeface="ＭＳ Ｐゴシック" pitchFamily="-107" charset="-128"/>
              </a:rPr>
              <a:t>Interest group members feel strongly about issues that provide them with substantial personal benefits. Such issues will dominate their political choices.</a:t>
            </a:r>
          </a:p>
          <a:p>
            <a:pPr>
              <a:spcBef>
                <a:spcPts val="1600"/>
              </a:spcBef>
            </a:pPr>
            <a:r>
              <a:rPr lang="en-US" sz="2400" dirty="0">
                <a:ea typeface="ＭＳ Ｐゴシック" pitchFamily="-107" charset="-128"/>
                <a:cs typeface="ＭＳ Ｐゴシック" pitchFamily="-107" charset="-128"/>
              </a:rPr>
              <a:t>In contrast, voters bearing the cost of such legislation often are uninformed on the issue because it exerts only a small impact on their personal welfare and because of the rational ignorance effect. </a:t>
            </a:r>
          </a:p>
        </p:txBody>
      </p:sp>
    </p:spTree>
    <p:extLst>
      <p:ext uri="{BB962C8B-B14F-4D97-AF65-F5344CB8AC3E}">
        <p14:creationId xmlns:p14="http://schemas.microsoft.com/office/powerpoint/2010/main" val="42342325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a:t>When Voting Conflicts with Economic Efficiency: Special Interest Effect</a:t>
            </a:r>
          </a:p>
        </p:txBody>
      </p:sp>
      <p:graphicFrame>
        <p:nvGraphicFramePr>
          <p:cNvPr id="2" name="Diagram 1">
            <a:extLst>
              <a:ext uri="{FF2B5EF4-FFF2-40B4-BE49-F238E27FC236}">
                <a16:creationId xmlns:a16="http://schemas.microsoft.com/office/drawing/2014/main" id="{5AC8B57C-C3D3-0746-9D67-2DB0F599B901}"/>
              </a:ext>
            </a:extLst>
          </p:cNvPr>
          <p:cNvGraphicFramePr/>
          <p:nvPr>
            <p:extLst>
              <p:ext uri="{D42A27DB-BD31-4B8C-83A1-F6EECF244321}">
                <p14:modId xmlns:p14="http://schemas.microsoft.com/office/powerpoint/2010/main" val="1113756260"/>
              </p:ext>
            </p:extLst>
          </p:nvPr>
        </p:nvGraphicFramePr>
        <p:xfrm>
          <a:off x="1446727" y="1339403"/>
          <a:ext cx="9298546" cy="47087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363784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a:t>The Special Interest Effect:</a:t>
            </a:r>
            <a:br>
              <a:rPr lang="en-US" dirty="0"/>
            </a:br>
            <a:r>
              <a:rPr lang="en-US" dirty="0"/>
              <a:t>A “Sweet” Example</a:t>
            </a:r>
          </a:p>
        </p:txBody>
      </p:sp>
      <p:graphicFrame>
        <p:nvGraphicFramePr>
          <p:cNvPr id="2" name="Diagram 1">
            <a:extLst>
              <a:ext uri="{FF2B5EF4-FFF2-40B4-BE49-F238E27FC236}">
                <a16:creationId xmlns:a16="http://schemas.microsoft.com/office/drawing/2014/main" id="{A53E2677-A18D-A147-B945-1BC165985970}"/>
              </a:ext>
            </a:extLst>
          </p:cNvPr>
          <p:cNvGraphicFramePr/>
          <p:nvPr>
            <p:extLst>
              <p:ext uri="{D42A27DB-BD31-4B8C-83A1-F6EECF244321}">
                <p14:modId xmlns:p14="http://schemas.microsoft.com/office/powerpoint/2010/main" val="1489784438"/>
              </p:ext>
            </p:extLst>
          </p:nvPr>
        </p:nvGraphicFramePr>
        <p:xfrm>
          <a:off x="2032000" y="1558344"/>
          <a:ext cx="8128000" cy="45799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32132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Trading Votes and Passing</a:t>
            </a:r>
            <a:br>
              <a:rPr lang="en-US" dirty="0"/>
            </a:br>
            <a:r>
              <a:rPr lang="en-US" dirty="0"/>
              <a:t>Counterproductive Legislation</a:t>
            </a:r>
          </a:p>
        </p:txBody>
      </p:sp>
      <p:sp>
        <p:nvSpPr>
          <p:cNvPr id="3" name="Text Placeholder 2">
            <a:extLst>
              <a:ext uri="{FF2B5EF4-FFF2-40B4-BE49-F238E27FC236}">
                <a16:creationId xmlns:a16="http://schemas.microsoft.com/office/drawing/2014/main" id="{21007160-4FD3-2540-A91E-DD84214DA483}"/>
              </a:ext>
            </a:extLst>
          </p:cNvPr>
          <p:cNvSpPr>
            <a:spLocks noGrp="1"/>
          </p:cNvSpPr>
          <p:nvPr>
            <p:ph type="body" sz="quarter" idx="17"/>
          </p:nvPr>
        </p:nvSpPr>
        <p:spPr>
          <a:xfrm>
            <a:off x="743576" y="1558344"/>
            <a:ext cx="4582911" cy="4700788"/>
          </a:xfrm>
        </p:spPr>
        <p:txBody>
          <a:bodyPr>
            <a:normAutofit/>
          </a:bodyPr>
          <a:lstStyle/>
          <a:p>
            <a:pPr>
              <a:spcBef>
                <a:spcPts val="1600"/>
              </a:spcBef>
            </a:pPr>
            <a:r>
              <a:rPr lang="en-US" sz="1800" dirty="0"/>
              <a:t>Consider a bill in Congress that would put a post office in district </a:t>
            </a:r>
            <a:r>
              <a:rPr lang="en-US" sz="1800" b="1" dirty="0"/>
              <a:t>A</a:t>
            </a:r>
            <a:r>
              <a:rPr lang="en-US" sz="1800" dirty="0"/>
              <a:t>, dredge a harbor in </a:t>
            </a:r>
            <a:r>
              <a:rPr lang="en-US" sz="1800" b="1" dirty="0"/>
              <a:t>B</a:t>
            </a:r>
            <a:r>
              <a:rPr lang="en-US" sz="1800" dirty="0"/>
              <a:t>, and build a new stadium in district </a:t>
            </a:r>
            <a:r>
              <a:rPr lang="en-US" sz="1800" b="1" dirty="0"/>
              <a:t>C</a:t>
            </a:r>
            <a:r>
              <a:rPr lang="en-US" sz="1800" dirty="0"/>
              <a:t>.</a:t>
            </a:r>
          </a:p>
          <a:p>
            <a:pPr>
              <a:spcBef>
                <a:spcPts val="1600"/>
              </a:spcBef>
            </a:pPr>
            <a:r>
              <a:rPr lang="en-US" sz="1800" dirty="0"/>
              <a:t>Benefits to </a:t>
            </a:r>
            <a:r>
              <a:rPr lang="en-US" sz="1800" b="1" dirty="0"/>
              <a:t>A</a:t>
            </a:r>
            <a:r>
              <a:rPr lang="en-US" sz="1800" dirty="0"/>
              <a:t>, </a:t>
            </a:r>
            <a:r>
              <a:rPr lang="en-US" sz="1800" b="1" dirty="0"/>
              <a:t>B</a:t>
            </a:r>
            <a:r>
              <a:rPr lang="en-US" sz="1800" dirty="0"/>
              <a:t>, and </a:t>
            </a:r>
            <a:r>
              <a:rPr lang="en-US" sz="1800" b="1" dirty="0"/>
              <a:t>C</a:t>
            </a:r>
            <a:r>
              <a:rPr lang="en-US" sz="1800" dirty="0"/>
              <a:t> voters vary by project. In total, voters in </a:t>
            </a:r>
            <a:r>
              <a:rPr lang="en-US" sz="1800" b="1" dirty="0"/>
              <a:t>A</a:t>
            </a:r>
            <a:r>
              <a:rPr lang="en-US" sz="1800" dirty="0"/>
              <a:t>, </a:t>
            </a:r>
            <a:r>
              <a:rPr lang="en-US" sz="1800" b="1" dirty="0"/>
              <a:t>B</a:t>
            </a:r>
            <a:r>
              <a:rPr lang="en-US" sz="1800" dirty="0"/>
              <a:t>, and </a:t>
            </a:r>
            <a:r>
              <a:rPr lang="en-US" sz="1800" b="1" dirty="0"/>
              <a:t>C</a:t>
            </a:r>
            <a:r>
              <a:rPr lang="en-US" sz="1800" dirty="0"/>
              <a:t> districts come out ahead despite the costs of paying taxes for activities in other districts – if they agree to vote together.</a:t>
            </a:r>
          </a:p>
          <a:p>
            <a:pPr>
              <a:spcBef>
                <a:spcPts val="1600"/>
              </a:spcBef>
            </a:pPr>
            <a:r>
              <a:rPr lang="en-US" sz="1800" dirty="0"/>
              <a:t>With this bill, there are no benefits to voters in </a:t>
            </a:r>
            <a:r>
              <a:rPr lang="en-US" sz="1800" b="1" dirty="0"/>
              <a:t>D</a:t>
            </a:r>
            <a:r>
              <a:rPr lang="en-US" sz="1800" dirty="0"/>
              <a:t> and </a:t>
            </a:r>
            <a:r>
              <a:rPr lang="en-US" sz="1800" b="1" dirty="0"/>
              <a:t>E</a:t>
            </a:r>
            <a:r>
              <a:rPr lang="en-US" sz="1800" dirty="0"/>
              <a:t>; further, the sum of benefits &amp; costs for all voters together is negative.</a:t>
            </a:r>
          </a:p>
          <a:p>
            <a:pPr>
              <a:spcBef>
                <a:spcPts val="1600"/>
              </a:spcBef>
            </a:pPr>
            <a:r>
              <a:rPr lang="en-US" sz="1800" dirty="0"/>
              <a:t>With majority rule, representatives from districts </a:t>
            </a:r>
            <a:r>
              <a:rPr lang="en-US" sz="1800" b="1" dirty="0"/>
              <a:t>A</a:t>
            </a:r>
            <a:r>
              <a:rPr lang="en-US" sz="1800" dirty="0"/>
              <a:t>, </a:t>
            </a:r>
            <a:r>
              <a:rPr lang="en-US" sz="1800" b="1" dirty="0"/>
              <a:t>B</a:t>
            </a:r>
            <a:r>
              <a:rPr lang="en-US" sz="1800" dirty="0"/>
              <a:t>, and </a:t>
            </a:r>
            <a:r>
              <a:rPr lang="en-US" sz="1800" b="1" dirty="0"/>
              <a:t>C</a:t>
            </a:r>
            <a:r>
              <a:rPr lang="en-US" sz="1800" dirty="0"/>
              <a:t>, can, and often will, pass counterproductive legislation.</a:t>
            </a:r>
          </a:p>
        </p:txBody>
      </p:sp>
      <p:grpSp>
        <p:nvGrpSpPr>
          <p:cNvPr id="7" name="Group 6">
            <a:extLst>
              <a:ext uri="{FF2B5EF4-FFF2-40B4-BE49-F238E27FC236}">
                <a16:creationId xmlns:a16="http://schemas.microsoft.com/office/drawing/2014/main" id="{42E1C395-C413-BB4D-8570-0348C0992255}"/>
              </a:ext>
            </a:extLst>
          </p:cNvPr>
          <p:cNvGrpSpPr/>
          <p:nvPr/>
        </p:nvGrpSpPr>
        <p:grpSpPr>
          <a:xfrm>
            <a:off x="5326487" y="1954413"/>
            <a:ext cx="6259133" cy="2949173"/>
            <a:chOff x="4433371" y="1483664"/>
            <a:chExt cx="6526551" cy="3103809"/>
          </a:xfrm>
        </p:grpSpPr>
        <p:pic>
          <p:nvPicPr>
            <p:cNvPr id="6" name="Picture 5" descr="Table&#10;&#10;Description automatically generated">
              <a:extLst>
                <a:ext uri="{FF2B5EF4-FFF2-40B4-BE49-F238E27FC236}">
                  <a16:creationId xmlns:a16="http://schemas.microsoft.com/office/drawing/2014/main" id="{9F506DA0-FDFE-9543-B63E-2294DC3A55E7}"/>
                </a:ext>
              </a:extLst>
            </p:cNvPr>
            <p:cNvPicPr>
              <a:picLocks noChangeAspect="1"/>
            </p:cNvPicPr>
            <p:nvPr/>
          </p:nvPicPr>
          <p:blipFill rotWithShape="1">
            <a:blip r:embed="rId3"/>
            <a:srcRect l="39222" t="14947" r="6694" b="14419"/>
            <a:stretch/>
          </p:blipFill>
          <p:spPr>
            <a:xfrm>
              <a:off x="4433371" y="1483664"/>
              <a:ext cx="6526551" cy="3103809"/>
            </a:xfrm>
            <a:prstGeom prst="rect">
              <a:avLst/>
            </a:prstGeom>
          </p:spPr>
        </p:pic>
        <p:pic>
          <p:nvPicPr>
            <p:cNvPr id="118" name="Picture 117" descr="Table&#10;&#10;Description automatically generated">
              <a:extLst>
                <a:ext uri="{FF2B5EF4-FFF2-40B4-BE49-F238E27FC236}">
                  <a16:creationId xmlns:a16="http://schemas.microsoft.com/office/drawing/2014/main" id="{2992F44D-9D8A-1644-8111-653DD0B990FB}"/>
                </a:ext>
              </a:extLst>
            </p:cNvPr>
            <p:cNvPicPr>
              <a:picLocks noChangeAspect="1"/>
            </p:cNvPicPr>
            <p:nvPr/>
          </p:nvPicPr>
          <p:blipFill rotWithShape="1">
            <a:blip r:embed="rId3"/>
            <a:srcRect l="36742" t="79368" r="34505" b="14418"/>
            <a:stretch/>
          </p:blipFill>
          <p:spPr>
            <a:xfrm>
              <a:off x="4433371" y="4314422"/>
              <a:ext cx="3469784" cy="273051"/>
            </a:xfrm>
            <a:prstGeom prst="rect">
              <a:avLst/>
            </a:prstGeom>
          </p:spPr>
        </p:pic>
      </p:grpSp>
    </p:spTree>
    <p:extLst>
      <p:ext uri="{BB962C8B-B14F-4D97-AF65-F5344CB8AC3E}">
        <p14:creationId xmlns:p14="http://schemas.microsoft.com/office/powerpoint/2010/main" val="21999134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When Voting Conflicts with Economic Efficiency: Shortsightedness Effect</a:t>
            </a:r>
          </a:p>
        </p:txBody>
      </p:sp>
      <p:graphicFrame>
        <p:nvGraphicFramePr>
          <p:cNvPr id="4" name="Diagram 3">
            <a:extLst>
              <a:ext uri="{FF2B5EF4-FFF2-40B4-BE49-F238E27FC236}">
                <a16:creationId xmlns:a16="http://schemas.microsoft.com/office/drawing/2014/main" id="{0C5FC999-84FC-C948-9FC7-D860A85121F5}"/>
              </a:ext>
            </a:extLst>
          </p:cNvPr>
          <p:cNvGraphicFramePr/>
          <p:nvPr>
            <p:extLst>
              <p:ext uri="{D42A27DB-BD31-4B8C-83A1-F6EECF244321}">
                <p14:modId xmlns:p14="http://schemas.microsoft.com/office/powerpoint/2010/main" val="2273426528"/>
              </p:ext>
            </p:extLst>
          </p:nvPr>
        </p:nvGraphicFramePr>
        <p:xfrm>
          <a:off x="2032000" y="1429555"/>
          <a:ext cx="8128000" cy="47087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366777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When Voting Conflicts with Economic Efficiency: Rent Seeking</a:t>
            </a:r>
          </a:p>
        </p:txBody>
      </p:sp>
      <p:graphicFrame>
        <p:nvGraphicFramePr>
          <p:cNvPr id="4" name="Diagram 3">
            <a:extLst>
              <a:ext uri="{FF2B5EF4-FFF2-40B4-BE49-F238E27FC236}">
                <a16:creationId xmlns:a16="http://schemas.microsoft.com/office/drawing/2014/main" id="{71D44384-8ECC-C240-AD6A-FDF07E67E479}"/>
              </a:ext>
            </a:extLst>
          </p:cNvPr>
          <p:cNvGraphicFramePr/>
          <p:nvPr>
            <p:extLst>
              <p:ext uri="{D42A27DB-BD31-4B8C-83A1-F6EECF244321}">
                <p14:modId xmlns:p14="http://schemas.microsoft.com/office/powerpoint/2010/main" val="2333190520"/>
              </p:ext>
            </p:extLst>
          </p:nvPr>
        </p:nvGraphicFramePr>
        <p:xfrm>
          <a:off x="1339403" y="1416675"/>
          <a:ext cx="9620518" cy="4721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195675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When Voting Conflicts with Economic Efficiency: Government Operated Firms</a:t>
            </a:r>
          </a:p>
        </p:txBody>
      </p:sp>
      <p:graphicFrame>
        <p:nvGraphicFramePr>
          <p:cNvPr id="4" name="Diagram 3">
            <a:extLst>
              <a:ext uri="{FF2B5EF4-FFF2-40B4-BE49-F238E27FC236}">
                <a16:creationId xmlns:a16="http://schemas.microsoft.com/office/drawing/2014/main" id="{EA2F1766-D60A-5844-B8D8-606BCAFC828D}"/>
              </a:ext>
            </a:extLst>
          </p:cNvPr>
          <p:cNvGraphicFramePr/>
          <p:nvPr>
            <p:extLst>
              <p:ext uri="{D42A27DB-BD31-4B8C-83A1-F6EECF244321}">
                <p14:modId xmlns:p14="http://schemas.microsoft.com/office/powerpoint/2010/main" val="1965431163"/>
              </p:ext>
            </p:extLst>
          </p:nvPr>
        </p:nvGraphicFramePr>
        <p:xfrm>
          <a:off x="2032000" y="1365161"/>
          <a:ext cx="8128000" cy="47731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558913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463631415"/>
              </p:ext>
            </p:extLst>
          </p:nvPr>
        </p:nvGraphicFramePr>
        <p:xfrm>
          <a:off x="2032000" y="1738951"/>
          <a:ext cx="8128000" cy="35285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154944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Political Favoritism,</a:t>
            </a:r>
            <a:br>
              <a:rPr lang="en-US" dirty="0"/>
            </a:br>
            <a:r>
              <a:rPr lang="en-US" dirty="0"/>
              <a:t>Crony Capitalism, and</a:t>
            </a:r>
            <a:br>
              <a:rPr lang="en-US" dirty="0"/>
            </a:br>
            <a:r>
              <a:rPr lang="en-US" dirty="0"/>
              <a:t>Government Failure</a:t>
            </a:r>
          </a:p>
        </p:txBody>
      </p:sp>
    </p:spTree>
    <p:extLst>
      <p:ext uri="{BB962C8B-B14F-4D97-AF65-F5344CB8AC3E}">
        <p14:creationId xmlns:p14="http://schemas.microsoft.com/office/powerpoint/2010/main" val="17220412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Political Favoritism, Crony Capitalism, </a:t>
            </a:r>
            <a:br>
              <a:rPr lang="en-US" dirty="0"/>
            </a:br>
            <a:r>
              <a:rPr lang="en-US" dirty="0"/>
              <a:t>and Government Failure</a:t>
            </a:r>
          </a:p>
        </p:txBody>
      </p:sp>
      <p:sp>
        <p:nvSpPr>
          <p:cNvPr id="3" name="Content Placeholder 2"/>
          <p:cNvSpPr>
            <a:spLocks noGrp="1"/>
          </p:cNvSpPr>
          <p:nvPr>
            <p:ph type="body" sz="quarter" idx="17"/>
          </p:nvPr>
        </p:nvSpPr>
        <p:spPr/>
        <p:txBody>
          <a:bodyPr>
            <a:normAutofit/>
          </a:bodyPr>
          <a:lstStyle/>
          <a:p>
            <a:pPr>
              <a:spcBef>
                <a:spcPts val="1600"/>
              </a:spcBef>
            </a:pPr>
            <a:r>
              <a:rPr lang="en-US" sz="2800" dirty="0">
                <a:ea typeface="ＭＳ Ｐゴシック" pitchFamily="-107" charset="-128"/>
                <a:cs typeface="ＭＳ Ｐゴシック" pitchFamily="-107" charset="-128"/>
              </a:rPr>
              <a:t>As government spending, subsidies, income transfers, financial bailouts, and regulatory favors grow, businesses and other well-organized groups will expend more resources seeking to obtain government favors.</a:t>
            </a:r>
          </a:p>
          <a:p>
            <a:pPr>
              <a:spcBef>
                <a:spcPts val="1600"/>
              </a:spcBef>
            </a:pPr>
            <a:r>
              <a:rPr lang="en-US" sz="2800" dirty="0">
                <a:ea typeface="ＭＳ Ｐゴシック" pitchFamily="-107" charset="-128"/>
                <a:cs typeface="ＭＳ Ｐゴシック" pitchFamily="-107" charset="-128"/>
              </a:rPr>
              <a:t>As a result, </a:t>
            </a:r>
            <a:r>
              <a:rPr lang="en-US" sz="2800" b="1" i="1" dirty="0">
                <a:ea typeface="ＭＳ Ｐゴシック" pitchFamily="-107" charset="-128"/>
                <a:cs typeface="ＭＳ Ｐゴシック" pitchFamily="-107" charset="-128"/>
              </a:rPr>
              <a:t>crony capitalism</a:t>
            </a:r>
            <a:r>
              <a:rPr lang="en-US" sz="2800" dirty="0">
                <a:ea typeface="ＭＳ Ｐゴシック" pitchFamily="-107" charset="-128"/>
                <a:cs typeface="ＭＳ Ｐゴシック" pitchFamily="-107" charset="-128"/>
              </a:rPr>
              <a:t> grows relative to market allocation. </a:t>
            </a:r>
          </a:p>
          <a:p>
            <a:pPr>
              <a:spcBef>
                <a:spcPts val="1600"/>
              </a:spcBef>
            </a:pPr>
            <a:r>
              <a:rPr lang="en-US" sz="2800" b="1" i="1" dirty="0">
                <a:ea typeface="ＭＳ Ｐゴシック" pitchFamily="-107" charset="-128"/>
                <a:cs typeface="ＭＳ Ｐゴシック" pitchFamily="-107" charset="-128"/>
              </a:rPr>
              <a:t>Crony capitalism</a:t>
            </a:r>
            <a:r>
              <a:rPr lang="en-US" sz="2800" dirty="0">
                <a:ea typeface="ＭＳ Ｐゴシック" pitchFamily="-107" charset="-128"/>
                <a:cs typeface="ＭＳ Ｐゴシック" pitchFamily="-107" charset="-128"/>
              </a:rPr>
              <a:t> is the situation where the allocation of resources is determined by political favors rather than by consumer preferences translated through the market profit and loss system.</a:t>
            </a:r>
          </a:p>
        </p:txBody>
      </p:sp>
    </p:spTree>
    <p:extLst>
      <p:ext uri="{BB962C8B-B14F-4D97-AF65-F5344CB8AC3E}">
        <p14:creationId xmlns:p14="http://schemas.microsoft.com/office/powerpoint/2010/main" val="15793713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Political Favoritism, Crony Capitalism, </a:t>
            </a:r>
            <a:br>
              <a:rPr lang="en-US" dirty="0"/>
            </a:br>
            <a:r>
              <a:rPr lang="en-US" dirty="0"/>
              <a:t>and Government Failure</a:t>
            </a:r>
          </a:p>
        </p:txBody>
      </p:sp>
      <p:graphicFrame>
        <p:nvGraphicFramePr>
          <p:cNvPr id="4" name="Diagram 3">
            <a:extLst>
              <a:ext uri="{FF2B5EF4-FFF2-40B4-BE49-F238E27FC236}">
                <a16:creationId xmlns:a16="http://schemas.microsoft.com/office/drawing/2014/main" id="{490FB8AC-5B1F-404C-B99D-9206A1BC3CF0}"/>
              </a:ext>
            </a:extLst>
          </p:cNvPr>
          <p:cNvGraphicFramePr/>
          <p:nvPr>
            <p:extLst>
              <p:ext uri="{D42A27DB-BD31-4B8C-83A1-F6EECF244321}">
                <p14:modId xmlns:p14="http://schemas.microsoft.com/office/powerpoint/2010/main" val="3857990367"/>
              </p:ext>
            </p:extLst>
          </p:nvPr>
        </p:nvGraphicFramePr>
        <p:xfrm>
          <a:off x="2032000" y="1413163"/>
          <a:ext cx="8128000" cy="47251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386097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Bootleggers and Baptists</a:t>
            </a:r>
          </a:p>
        </p:txBody>
      </p:sp>
      <p:graphicFrame>
        <p:nvGraphicFramePr>
          <p:cNvPr id="4" name="Diagram 3">
            <a:extLst>
              <a:ext uri="{FF2B5EF4-FFF2-40B4-BE49-F238E27FC236}">
                <a16:creationId xmlns:a16="http://schemas.microsoft.com/office/drawing/2014/main" id="{9FA56EEA-08DB-6F42-A5A7-90E6AAE1026F}"/>
              </a:ext>
            </a:extLst>
          </p:cNvPr>
          <p:cNvGraphicFramePr/>
          <p:nvPr>
            <p:extLst>
              <p:ext uri="{D42A27DB-BD31-4B8C-83A1-F6EECF244321}">
                <p14:modId xmlns:p14="http://schemas.microsoft.com/office/powerpoint/2010/main" val="3949986754"/>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248434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Bootleggers and Baptists</a:t>
            </a:r>
          </a:p>
        </p:txBody>
      </p:sp>
      <p:graphicFrame>
        <p:nvGraphicFramePr>
          <p:cNvPr id="4" name="Diagram 3">
            <a:extLst>
              <a:ext uri="{FF2B5EF4-FFF2-40B4-BE49-F238E27FC236}">
                <a16:creationId xmlns:a16="http://schemas.microsoft.com/office/drawing/2014/main" id="{5A5D5947-E7CC-D64B-8697-07C30F408430}"/>
              </a:ext>
            </a:extLst>
          </p:cNvPr>
          <p:cNvGraphicFramePr/>
          <p:nvPr>
            <p:extLst>
              <p:ext uri="{D42A27DB-BD31-4B8C-83A1-F6EECF244321}">
                <p14:modId xmlns:p14="http://schemas.microsoft.com/office/powerpoint/2010/main" val="3177161722"/>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21229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fr-FR" dirty="0"/>
              <a:t>Market Entrepreneurs versus </a:t>
            </a:r>
            <a:r>
              <a:rPr lang="fr-FR" dirty="0" err="1"/>
              <a:t>Crony</a:t>
            </a:r>
            <a:r>
              <a:rPr lang="fr-FR" dirty="0"/>
              <a:t> </a:t>
            </a:r>
            <a:r>
              <a:rPr lang="fr-FR" dirty="0" err="1"/>
              <a:t>Capitalists</a:t>
            </a:r>
            <a:endParaRPr lang="fr-FR" dirty="0"/>
          </a:p>
        </p:txBody>
      </p:sp>
      <p:sp>
        <p:nvSpPr>
          <p:cNvPr id="3" name="Content Placeholder 2"/>
          <p:cNvSpPr>
            <a:spLocks noGrp="1"/>
          </p:cNvSpPr>
          <p:nvPr>
            <p:ph type="body" sz="quarter" idx="17"/>
          </p:nvPr>
        </p:nvSpPr>
        <p:spPr/>
        <p:txBody>
          <a:bodyPr>
            <a:normAutofit/>
          </a:bodyPr>
          <a:lstStyle/>
          <a:p>
            <a:pPr>
              <a:spcBef>
                <a:spcPts val="1600"/>
              </a:spcBef>
            </a:pPr>
            <a:r>
              <a:rPr lang="en-US" sz="2400" b="1" i="1" dirty="0">
                <a:ea typeface="ＭＳ Ｐゴシック" pitchFamily="-107" charset="-128"/>
                <a:cs typeface="ＭＳ Ｐゴシック" pitchFamily="-107" charset="-128"/>
              </a:rPr>
              <a:t>Market entrepreneurs</a:t>
            </a:r>
            <a:r>
              <a:rPr lang="en-US" sz="2400" dirty="0">
                <a:ea typeface="ＭＳ Ｐゴシック" pitchFamily="-107" charset="-128"/>
                <a:cs typeface="ＭＳ Ｐゴシック" pitchFamily="-107" charset="-128"/>
              </a:rPr>
              <a:t> get ahead by providing consumers with products that are more highly valued than the resources required for their production.</a:t>
            </a:r>
          </a:p>
          <a:p>
            <a:pPr>
              <a:spcBef>
                <a:spcPts val="1600"/>
              </a:spcBef>
            </a:pPr>
            <a:r>
              <a:rPr lang="en-US" sz="2400" b="1" i="1" dirty="0">
                <a:ea typeface="ＭＳ Ｐゴシック" pitchFamily="-107" charset="-128"/>
                <a:cs typeface="ＭＳ Ｐゴシック" pitchFamily="-107" charset="-128"/>
              </a:rPr>
              <a:t>Crony capitalists</a:t>
            </a:r>
            <a:r>
              <a:rPr lang="en-US" sz="2400" dirty="0">
                <a:ea typeface="ＭＳ Ｐゴシック" pitchFamily="-107" charset="-128"/>
                <a:cs typeface="ＭＳ Ｐゴシック" pitchFamily="-107" charset="-128"/>
              </a:rPr>
              <a:t> get ahead by providing political players with campaign contributions and other political resources in exchange for government contracts, subsidies, tax benefits, and other forms of political favoritism.</a:t>
            </a:r>
          </a:p>
          <a:p>
            <a:pPr lvl="1">
              <a:spcBef>
                <a:spcPts val="1600"/>
              </a:spcBef>
            </a:pPr>
            <a:r>
              <a:rPr lang="en-US" sz="2400" dirty="0">
                <a:ea typeface="ＭＳ Ｐゴシック" pitchFamily="-107" charset="-128"/>
                <a:cs typeface="ＭＳ Ｐゴシック" pitchFamily="-107" charset="-128"/>
              </a:rPr>
              <a:t>Projects of crony capitalists will often be counterproductive.</a:t>
            </a:r>
          </a:p>
          <a:p>
            <a:pPr>
              <a:spcBef>
                <a:spcPts val="1600"/>
              </a:spcBef>
            </a:pPr>
            <a:r>
              <a:rPr lang="en-US" sz="2400" dirty="0">
                <a:ea typeface="ＭＳ Ｐゴシック" pitchFamily="-107" charset="-128"/>
                <a:cs typeface="ＭＳ Ｐゴシック" pitchFamily="-107" charset="-128"/>
              </a:rPr>
              <a:t>Crony capitalism reflects government failure and undermines the legitimacy of the democratic political process.</a:t>
            </a:r>
          </a:p>
        </p:txBody>
      </p:sp>
    </p:spTree>
    <p:extLst>
      <p:ext uri="{BB962C8B-B14F-4D97-AF65-F5344CB8AC3E}">
        <p14:creationId xmlns:p14="http://schemas.microsoft.com/office/powerpoint/2010/main" val="29004316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The Economic Way of Thinking About Markets and Government</a:t>
            </a:r>
          </a:p>
        </p:txBody>
      </p:sp>
    </p:spTree>
    <p:extLst>
      <p:ext uri="{BB962C8B-B14F-4D97-AF65-F5344CB8AC3E}">
        <p14:creationId xmlns:p14="http://schemas.microsoft.com/office/powerpoint/2010/main" val="40245599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The Economic Way of Thinking </a:t>
            </a:r>
            <a:br>
              <a:rPr lang="en-US" dirty="0"/>
            </a:br>
            <a:r>
              <a:rPr lang="en-US" dirty="0"/>
              <a:t>About Markets and Government</a:t>
            </a:r>
          </a:p>
        </p:txBody>
      </p:sp>
      <p:graphicFrame>
        <p:nvGraphicFramePr>
          <p:cNvPr id="4" name="Diagram 3">
            <a:extLst>
              <a:ext uri="{FF2B5EF4-FFF2-40B4-BE49-F238E27FC236}">
                <a16:creationId xmlns:a16="http://schemas.microsoft.com/office/drawing/2014/main" id="{BA40E244-53A8-2A4A-867A-F9E9A8BF74E4}"/>
              </a:ext>
            </a:extLst>
          </p:cNvPr>
          <p:cNvGraphicFramePr/>
          <p:nvPr>
            <p:extLst>
              <p:ext uri="{D42A27DB-BD31-4B8C-83A1-F6EECF244321}">
                <p14:modId xmlns:p14="http://schemas.microsoft.com/office/powerpoint/2010/main" val="766359614"/>
              </p:ext>
            </p:extLst>
          </p:nvPr>
        </p:nvGraphicFramePr>
        <p:xfrm>
          <a:off x="2032000" y="1330036"/>
          <a:ext cx="8128000" cy="48082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211726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The Economic Way of Thinking </a:t>
            </a:r>
            <a:br>
              <a:rPr lang="en-US" dirty="0"/>
            </a:br>
            <a:r>
              <a:rPr lang="en-US" dirty="0"/>
              <a:t>About Markets and Government</a:t>
            </a:r>
          </a:p>
        </p:txBody>
      </p:sp>
      <p:graphicFrame>
        <p:nvGraphicFramePr>
          <p:cNvPr id="4" name="Diagram 3">
            <a:extLst>
              <a:ext uri="{FF2B5EF4-FFF2-40B4-BE49-F238E27FC236}">
                <a16:creationId xmlns:a16="http://schemas.microsoft.com/office/drawing/2014/main" id="{55DE246F-94D8-8147-8774-4A9253219352}"/>
              </a:ext>
            </a:extLst>
          </p:cNvPr>
          <p:cNvGraphicFramePr/>
          <p:nvPr>
            <p:extLst>
              <p:ext uri="{D42A27DB-BD31-4B8C-83A1-F6EECF244321}">
                <p14:modId xmlns:p14="http://schemas.microsoft.com/office/powerpoint/2010/main" val="3660458016"/>
              </p:ext>
            </p:extLst>
          </p:nvPr>
        </p:nvGraphicFramePr>
        <p:xfrm>
          <a:off x="2032000" y="1523999"/>
          <a:ext cx="8128000" cy="46143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075930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The Economic Way of Thinking </a:t>
            </a:r>
            <a:br>
              <a:rPr lang="en-US" dirty="0"/>
            </a:br>
            <a:r>
              <a:rPr lang="en-US" dirty="0"/>
              <a:t>About Markets and Government</a:t>
            </a:r>
          </a:p>
        </p:txBody>
      </p:sp>
      <p:graphicFrame>
        <p:nvGraphicFramePr>
          <p:cNvPr id="4" name="Diagram 3">
            <a:extLst>
              <a:ext uri="{FF2B5EF4-FFF2-40B4-BE49-F238E27FC236}">
                <a16:creationId xmlns:a16="http://schemas.microsoft.com/office/drawing/2014/main" id="{1EF13403-F405-2843-AB44-1D722CDE22EF}"/>
              </a:ext>
            </a:extLst>
          </p:cNvPr>
          <p:cNvGraphicFramePr/>
          <p:nvPr>
            <p:extLst>
              <p:ext uri="{D42A27DB-BD31-4B8C-83A1-F6EECF244321}">
                <p14:modId xmlns:p14="http://schemas.microsoft.com/office/powerpoint/2010/main" val="3499479841"/>
              </p:ext>
            </p:extLst>
          </p:nvPr>
        </p:nvGraphicFramePr>
        <p:xfrm>
          <a:off x="2032000" y="1454727"/>
          <a:ext cx="8128000" cy="46836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60792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774799170"/>
              </p:ext>
            </p:extLst>
          </p:nvPr>
        </p:nvGraphicFramePr>
        <p:xfrm>
          <a:off x="2032000" y="1738951"/>
          <a:ext cx="8128000" cy="43847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605586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718696974"/>
              </p:ext>
            </p:extLst>
          </p:nvPr>
        </p:nvGraphicFramePr>
        <p:xfrm>
          <a:off x="2032000" y="1738951"/>
          <a:ext cx="8128000" cy="43431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450646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734BCEC-D186-4D44-AB98-83801972604D}"/>
              </a:ext>
            </a:extLst>
          </p:cNvPr>
          <p:cNvSpPr>
            <a:spLocks noGrp="1"/>
          </p:cNvSpPr>
          <p:nvPr>
            <p:ph type="ftr" sz="quarter" idx="3"/>
          </p:nvPr>
        </p:nvSpPr>
        <p:spPr>
          <a:xfrm>
            <a:off x="2548955" y="6354413"/>
            <a:ext cx="8801669" cy="365125"/>
          </a:xfrm>
        </p:spPr>
        <p:txBody>
          <a:bodyPr/>
          <a:lstStyle/>
          <a:p>
            <a:r>
              <a:rPr lang="en-US">
                <a:solidFill>
                  <a:srgbClr val="FFFFFF"/>
                </a:solidFill>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solidFill>
                <a:srgbClr val="FFFFFF"/>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A83BA40D-66D4-944B-872A-E0C4DC53037B}"/>
              </a:ext>
            </a:extLst>
          </p:cNvPr>
          <p:cNvSpPr>
            <a:spLocks noGrp="1"/>
          </p:cNvSpPr>
          <p:nvPr>
            <p:ph type="title"/>
          </p:nvPr>
        </p:nvSpPr>
        <p:spPr/>
        <p:txBody>
          <a:bodyPr/>
          <a:lstStyle/>
          <a:p>
            <a:r>
              <a:rPr lang="en-US" b="1" dirty="0"/>
              <a:t>End of Chapter 6</a:t>
            </a:r>
          </a:p>
        </p:txBody>
      </p:sp>
    </p:spTree>
    <p:extLst>
      <p:ext uri="{BB962C8B-B14F-4D97-AF65-F5344CB8AC3E}">
        <p14:creationId xmlns:p14="http://schemas.microsoft.com/office/powerpoint/2010/main" val="2270653603"/>
      </p:ext>
    </p:extLst>
  </p:cSld>
  <p:clrMapOvr>
    <a:masterClrMapping/>
  </p:clrMapOvr>
</p:sld>
</file>

<file path=ppt/theme/theme1.xml><?xml version="1.0" encoding="utf-8"?>
<a:theme xmlns:a="http://schemas.openxmlformats.org/drawingml/2006/main" name="2_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Accessible_PPT_Cengage.potx" id="{8657E95E-D601-4622-93AD-E122BF442589}" vid="{BBF71559-ED4F-42B5-98FD-480A317797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48fa25a7-52b6-4e1f-81c8-80356bf0725f">
      <UserInfo>
        <DisplayName/>
        <AccountId xsi:nil="true"/>
        <AccountType/>
      </UserInfo>
    </SharedWithUsers>
    <Status xmlns="0f302c04-584d-4df5-8948-8b6dd1f3c1a5">1. In development</Statu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689A9510EA35640BFF9AA65172B1243" ma:contentTypeVersion="10" ma:contentTypeDescription="Create a new document." ma:contentTypeScope="" ma:versionID="320cf9d96ba60ad326f31ca465b90014">
  <xsd:schema xmlns:xsd="http://www.w3.org/2001/XMLSchema" xmlns:xs="http://www.w3.org/2001/XMLSchema" xmlns:p="http://schemas.microsoft.com/office/2006/metadata/properties" xmlns:ns2="0f302c04-584d-4df5-8948-8b6dd1f3c1a5" xmlns:ns3="48fa25a7-52b6-4e1f-81c8-80356bf0725f" targetNamespace="http://schemas.microsoft.com/office/2006/metadata/properties" ma:root="true" ma:fieldsID="b2b56c629f8f824a699d99d0a50051e2" ns2:_="" ns3:_="">
    <xsd:import namespace="0f302c04-584d-4df5-8948-8b6dd1f3c1a5"/>
    <xsd:import namespace="48fa25a7-52b6-4e1f-81c8-80356bf0725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KeyPoints" minOccurs="0"/>
                <xsd:element ref="ns2:MediaServiceKeyPoints"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302c04-584d-4df5-8948-8b6dd1f3c1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Status" ma:index="15" nillable="true" ma:displayName="Status" ma:default="1. In development" ma:format="Dropdown" ma:internalName="Status">
      <xsd:simpleType>
        <xsd:restriction base="dms:Choice">
          <xsd:enumeration value="1. In development"/>
          <xsd:enumeration value="2. COH complete"/>
          <xsd:enumeration value="3. Under LCoE Review"/>
          <xsd:enumeration value="4. Ingested into Atlas"/>
        </xsd:restriction>
      </xsd:simpleType>
    </xsd:element>
  </xsd:schema>
  <xsd:schema xmlns:xsd="http://www.w3.org/2001/XMLSchema" xmlns:xs="http://www.w3.org/2001/XMLSchema" xmlns:dms="http://schemas.microsoft.com/office/2006/documentManagement/types" xmlns:pc="http://schemas.microsoft.com/office/infopath/2007/PartnerControls" targetNamespace="48fa25a7-52b6-4e1f-81c8-80356bf0725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2.xml><?xml version="1.0" encoding="utf-8"?>
<ds:datastoreItem xmlns:ds="http://schemas.openxmlformats.org/officeDocument/2006/customXml" ds:itemID="{BA9BA192-EF86-48DF-982C-2C526A268392}">
  <ds:schemaRefs>
    <ds:schemaRef ds:uri="http://purl.org/dc/elements/1.1/"/>
    <ds:schemaRef ds:uri="http://schemas.microsoft.com/office/2006/metadata/properties"/>
    <ds:schemaRef ds:uri="http://purl.org/dc/terms/"/>
    <ds:schemaRef ds:uri="0f302c04-584d-4df5-8948-8b6dd1f3c1a5"/>
    <ds:schemaRef ds:uri="http://schemas.microsoft.com/office/2006/documentManagement/types"/>
    <ds:schemaRef ds:uri="http://schemas.microsoft.com/office/infopath/2007/PartnerControls"/>
    <ds:schemaRef ds:uri="http://schemas.openxmlformats.org/package/2006/metadata/core-properties"/>
    <ds:schemaRef ds:uri="48fa25a7-52b6-4e1f-81c8-80356bf0725f"/>
    <ds:schemaRef ds:uri="http://www.w3.org/XML/1998/namespace"/>
    <ds:schemaRef ds:uri="http://purl.org/dc/dcmitype/"/>
  </ds:schemaRefs>
</ds:datastoreItem>
</file>

<file path=customXml/itemProps3.xml><?xml version="1.0" encoding="utf-8"?>
<ds:datastoreItem xmlns:ds="http://schemas.openxmlformats.org/officeDocument/2006/customXml" ds:itemID="{385D83D5-733A-4FD2-B124-BEA55F840D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f302c04-584d-4df5-8948-8b6dd1f3c1a5"/>
    <ds:schemaRef ds:uri="48fa25a7-52b6-4e1f-81c8-80356bf072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17897</TotalTime>
  <Words>7202</Words>
  <Application>Microsoft Macintosh PowerPoint</Application>
  <PresentationFormat>Widescreen</PresentationFormat>
  <Paragraphs>297</Paragraphs>
  <Slides>46</Slides>
  <Notes>40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46</vt:i4>
      </vt:variant>
    </vt:vector>
  </HeadingPairs>
  <TitlesOfParts>
    <vt:vector size="52" baseType="lpstr">
      <vt:lpstr>Arial</vt:lpstr>
      <vt:lpstr>Arial</vt:lpstr>
      <vt:lpstr>Calibri</vt:lpstr>
      <vt:lpstr>Helvetica</vt:lpstr>
      <vt:lpstr>Open Sans</vt:lpstr>
      <vt:lpstr>2_Office Theme</vt:lpstr>
      <vt:lpstr>Chapter 6 The Economics of Political Action</vt:lpstr>
      <vt:lpstr>The Size and Growth of the U.S. Government</vt:lpstr>
      <vt:lpstr>Government Spending as a Share  of the U.S. Economy: 1930–2019</vt:lpstr>
      <vt:lpstr>The Size of the US Government: 1930-2019</vt:lpstr>
      <vt:lpstr>How the Federal Government Spends, 2019</vt:lpstr>
      <vt:lpstr>How State and Local Governments Spend, 2017</vt:lpstr>
      <vt:lpstr>The Growth of Government Transfer Payments</vt:lpstr>
      <vt:lpstr>Similarities and Differences Between Political and Market Allocation</vt:lpstr>
      <vt:lpstr>Similarities Between Government and Markets</vt:lpstr>
      <vt:lpstr>Differences Between Government and Markets</vt:lpstr>
      <vt:lpstr>Differences Between Government and Markets</vt:lpstr>
      <vt:lpstr>Political Decision Making: An Overview</vt:lpstr>
      <vt:lpstr>Public Choice Analysis</vt:lpstr>
      <vt:lpstr>The Voter-Consumer</vt:lpstr>
      <vt:lpstr>The Politician-Supplier</vt:lpstr>
      <vt:lpstr>Government Bureaucrats</vt:lpstr>
      <vt:lpstr>Outstanding Economist: James Buchanan</vt:lpstr>
      <vt:lpstr>When the Political Process Works Well</vt:lpstr>
      <vt:lpstr>Distribution of Benefits and Costs Among Voters</vt:lpstr>
      <vt:lpstr>When Voting Works Well</vt:lpstr>
      <vt:lpstr>Benefits Derived by Voters from Hypothetical Road Project</vt:lpstr>
      <vt:lpstr>Questions for Thought: </vt:lpstr>
      <vt:lpstr>Questions for Thought: </vt:lpstr>
      <vt:lpstr>Questions for Thought: </vt:lpstr>
      <vt:lpstr>When the Political Process Works Poorly</vt:lpstr>
      <vt:lpstr>When Voting Conflicts with Economic Efficiency: Special Interest Effect</vt:lpstr>
      <vt:lpstr>When Voting Conflicts with Economic Efficiency: Special Interest Effect</vt:lpstr>
      <vt:lpstr>The Special Interest Effect: A “Sweet” Example</vt:lpstr>
      <vt:lpstr>Trading Votes and Passing Counterproductive Legislation</vt:lpstr>
      <vt:lpstr>When Voting Conflicts with Economic Efficiency: Shortsightedness Effect</vt:lpstr>
      <vt:lpstr>When Voting Conflicts with Economic Efficiency: Rent Seeking</vt:lpstr>
      <vt:lpstr>When Voting Conflicts with Economic Efficiency: Government Operated Firms</vt:lpstr>
      <vt:lpstr>Questions for Thought: </vt:lpstr>
      <vt:lpstr>Political Favoritism, Crony Capitalism, and Government Failure</vt:lpstr>
      <vt:lpstr>Political Favoritism, Crony Capitalism,  and Government Failure</vt:lpstr>
      <vt:lpstr>Political Favoritism, Crony Capitalism,  and Government Failure</vt:lpstr>
      <vt:lpstr>Bootleggers and Baptists</vt:lpstr>
      <vt:lpstr>Bootleggers and Baptists</vt:lpstr>
      <vt:lpstr>Market Entrepreneurs versus Crony Capitalists</vt:lpstr>
      <vt:lpstr>The Economic Way of Thinking About Markets and Government</vt:lpstr>
      <vt:lpstr>The Economic Way of Thinking  About Markets and Government</vt:lpstr>
      <vt:lpstr>The Economic Way of Thinking  About Markets and Government</vt:lpstr>
      <vt:lpstr>The Economic Way of Thinking  About Markets and Government</vt:lpstr>
      <vt:lpstr>Questions for Thought: </vt:lpstr>
      <vt:lpstr>Questions for Thought: </vt:lpstr>
      <vt:lpstr>End of Chapter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Aucoin, Shannon C</dc:creator>
  <cp:lastModifiedBy>Connors, Joseph S</cp:lastModifiedBy>
  <cp:revision>331</cp:revision>
  <dcterms:created xsi:type="dcterms:W3CDTF">2020-05-26T23:00:56Z</dcterms:created>
  <dcterms:modified xsi:type="dcterms:W3CDTF">2020-11-24T22:03:57Z</dcterms:modified>
</cp:coreProperties>
</file>